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4"/>
  </p:notesMasterIdLst>
  <p:sldIdLst>
    <p:sldId id="328" r:id="rId2"/>
    <p:sldId id="348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59" r:id="rId21"/>
    <p:sldId id="358" r:id="rId22"/>
    <p:sldId id="357" r:id="rId23"/>
    <p:sldId id="354" r:id="rId24"/>
    <p:sldId id="355" r:id="rId25"/>
    <p:sldId id="356" r:id="rId26"/>
    <p:sldId id="347" r:id="rId27"/>
    <p:sldId id="326" r:id="rId28"/>
    <p:sldId id="353" r:id="rId29"/>
    <p:sldId id="349" r:id="rId30"/>
    <p:sldId id="350" r:id="rId31"/>
    <p:sldId id="351" r:id="rId32"/>
    <p:sldId id="352" r:id="rId33"/>
  </p:sldIdLst>
  <p:sldSz cx="9144000" cy="6858000" type="screen4x3"/>
  <p:notesSz cx="6858000" cy="9144000"/>
  <p:defaultTextStyle>
    <a:defPPr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C3C3"/>
    <a:srgbClr val="D32A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72" autoAdjust="0"/>
    <p:restoredTop sz="94682"/>
  </p:normalViewPr>
  <p:slideViewPr>
    <p:cSldViewPr snapToGrid="0">
      <p:cViewPr>
        <p:scale>
          <a:sx n="85" d="100"/>
          <a:sy n="85" d="100"/>
        </p:scale>
        <p:origin x="-208" y="-5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DA187-7D7D-8C4A-A73A-368BA766A389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C9A0D-E8E4-5741-9CB1-BBD0C1D4FD3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308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C9A0D-E8E4-5741-9CB1-BBD0C1D4FD3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10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1031"/>
          <p:cNvSpPr>
            <a:spLocks noChangeArrowheads="1"/>
          </p:cNvSpPr>
          <p:nvPr/>
        </p:nvSpPr>
        <p:spPr bwMode="auto">
          <a:xfrm>
            <a:off x="-79375" y="3200400"/>
            <a:ext cx="9223375" cy="3657600"/>
          </a:xfrm>
          <a:prstGeom prst="rect">
            <a:avLst/>
          </a:prstGeom>
          <a:gradFill rotWithShape="0">
            <a:gsLst>
              <a:gs pos="0">
                <a:srgbClr val="014359"/>
              </a:gs>
              <a:gs pos="100000">
                <a:srgbClr val="007275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248" name="Rectangle 1032"/>
          <p:cNvSpPr>
            <a:spLocks noChangeArrowheads="1"/>
          </p:cNvSpPr>
          <p:nvPr/>
        </p:nvSpPr>
        <p:spPr bwMode="auto">
          <a:xfrm>
            <a:off x="-79375" y="0"/>
            <a:ext cx="9223375" cy="3276600"/>
          </a:xfrm>
          <a:prstGeom prst="rect">
            <a:avLst/>
          </a:prstGeom>
          <a:solidFill>
            <a:srgbClr val="014359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>
              <a:latin typeface="Arial" charset="0"/>
            </a:endParaRPr>
          </a:p>
        </p:txBody>
      </p:sp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850" y="2260599"/>
            <a:ext cx="8496300" cy="2226733"/>
          </a:xfrm>
        </p:spPr>
        <p:txBody>
          <a:bodyPr lIns="9144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3850" y="5012267"/>
            <a:ext cx="6965950" cy="674158"/>
          </a:xfrm>
          <a:prstGeom prst="rect">
            <a:avLst/>
          </a:prstGeom>
        </p:spPr>
        <p:txBody>
          <a:bodyPr lIns="91440"/>
          <a:lstStyle>
            <a:lvl1pPr marL="0" indent="0">
              <a:buFontTx/>
              <a:buNone/>
              <a:defRPr sz="3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  <p:sp>
        <p:nvSpPr>
          <p:cNvPr id="10246" name="Rectangle 103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 rIns="91440"/>
          <a:lstStyle>
            <a:lvl1pPr>
              <a:defRPr>
                <a:latin typeface="Arial" charset="0"/>
              </a:defRPr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254" name="Picture 1038" descr="electronic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1863" y="381000"/>
            <a:ext cx="2771775" cy="1103313"/>
          </a:xfrm>
          <a:prstGeom prst="rect">
            <a:avLst/>
          </a:prstGeom>
          <a:noFill/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3754" y="308812"/>
            <a:ext cx="2943290" cy="11559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908050"/>
            <a:ext cx="2124075" cy="4906963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908050"/>
            <a:ext cx="6219825" cy="4906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850" y="90805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chart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050" y="6308725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table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ddd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11150" y="0"/>
            <a:ext cx="84963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Arial" charset="0"/>
              </a:defRPr>
            </a:lvl1pPr>
          </a:lstStyle>
          <a:p>
            <a:fld id="{03E632DE-081F-CD46-A6DB-B798177DF416}" type="datetimeFigureOut">
              <a:rPr lang="en-GB" smtClean="0"/>
              <a:pPr/>
              <a:t>7/15/16</a:t>
            </a:fld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r>
              <a:rPr lang="en-GB" smtClean="0"/>
              <a:t>ddd</a:t>
            </a: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77050" y="6308725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High</a:t>
            </a:r>
            <a:r>
              <a:rPr lang="en-GB" baseline="0" dirty="0" smtClean="0"/>
              <a:t> Consequence Control Verification Workshop </a:t>
            </a:r>
            <a:r>
              <a:rPr lang="en-GB" dirty="0" smtClean="0"/>
              <a:t>2016 –</a:t>
            </a:r>
            <a:r>
              <a:rPr lang="en-GB" baseline="0" dirty="0" smtClean="0"/>
              <a:t> Toronto</a:t>
            </a:r>
            <a:r>
              <a:rPr lang="en-GB" dirty="0" smtClean="0"/>
              <a:t>,</a:t>
            </a:r>
            <a:r>
              <a:rPr lang="en-GB" baseline="0" dirty="0" smtClean="0"/>
              <a:t> 18</a:t>
            </a:r>
            <a:r>
              <a:rPr lang="en-GB" baseline="30000" dirty="0" smtClean="0"/>
              <a:t>th </a:t>
            </a:r>
            <a:r>
              <a:rPr lang="en-GB" baseline="0" dirty="0" smtClean="0"/>
              <a:t> July</a:t>
            </a:r>
            <a:r>
              <a:rPr lang="en-GB" dirty="0" smtClean="0"/>
              <a:t> 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ts val="1000"/>
        </a:spcBef>
        <a:spcAft>
          <a:spcPts val="100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811213" indent="-288925" algn="l" rtl="0" eaLnBrk="1" fontAlgn="base" hangingPunct="1">
        <a:lnSpc>
          <a:spcPct val="90000"/>
        </a:lnSpc>
        <a:spcBef>
          <a:spcPts val="700"/>
        </a:spcBef>
        <a:spcAft>
          <a:spcPts val="700"/>
        </a:spcAft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219200" indent="-228600"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1627188" indent="-22860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lnSpc>
          <a:spcPct val="90000"/>
        </a:lnSpc>
        <a:spcBef>
          <a:spcPts val="50"/>
        </a:spcBef>
        <a:spcAft>
          <a:spcPts val="50"/>
        </a:spcAft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9" Type="http://schemas.openxmlformats.org/officeDocument/2006/relationships/image" Target="../media/image18.png"/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4934" y="2383367"/>
            <a:ext cx="7772400" cy="18626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Reconciling </a:t>
            </a:r>
            <a:r>
              <a:rPr lang="en-US" dirty="0"/>
              <a:t>SCXML </a:t>
            </a:r>
            <a:r>
              <a:rPr lang="en-US" dirty="0" err="1"/>
              <a:t>Statechart</a:t>
            </a:r>
            <a:r>
              <a:rPr lang="en-US" dirty="0"/>
              <a:t> Representations and </a:t>
            </a:r>
            <a:r>
              <a:rPr lang="en-US" dirty="0" smtClean="0"/>
              <a:t>Event-B </a:t>
            </a:r>
            <a:br>
              <a:rPr lang="en-US" dirty="0" smtClean="0"/>
            </a:br>
            <a:r>
              <a:rPr lang="en-US" dirty="0" smtClean="0"/>
              <a:t>Lower </a:t>
            </a:r>
            <a:r>
              <a:rPr lang="en-US" dirty="0"/>
              <a:t>Level Semantics </a:t>
            </a:r>
            <a:br>
              <a:rPr lang="en-US" dirty="0"/>
            </a:br>
            <a:endParaRPr lang="en-GB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383" y="4330700"/>
            <a:ext cx="7507817" cy="1651000"/>
          </a:xfrm>
        </p:spPr>
        <p:txBody>
          <a:bodyPr/>
          <a:lstStyle/>
          <a:p>
            <a:r>
              <a:rPr lang="en-US" sz="2000" dirty="0">
                <a:solidFill>
                  <a:srgbClr val="C3C3C3"/>
                </a:solidFill>
              </a:rPr>
              <a:t>Karla Morris 	:	</a:t>
            </a:r>
            <a:r>
              <a:rPr lang="en-US" sz="1600" dirty="0">
                <a:solidFill>
                  <a:srgbClr val="C3C3C3"/>
                </a:solidFill>
              </a:rPr>
              <a:t>Sandia National Laboratories, CA, USA</a:t>
            </a:r>
          </a:p>
          <a:p>
            <a:r>
              <a:rPr lang="en-US" sz="2000" dirty="0">
                <a:solidFill>
                  <a:srgbClr val="C3C3C3"/>
                </a:solidFill>
              </a:rPr>
              <a:t>Colin Snook	:	</a:t>
            </a:r>
            <a:r>
              <a:rPr lang="en-US" sz="1600" dirty="0">
                <a:solidFill>
                  <a:srgbClr val="C3C3C3"/>
                </a:solidFill>
              </a:rPr>
              <a:t>University of Southampton, UK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4700" y="1104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XML tools allow new meta-model ‘namespaces’ to be introduced.</a:t>
            </a:r>
          </a:p>
          <a:p>
            <a:pPr lvl="1"/>
            <a:r>
              <a:rPr lang="en-US" dirty="0"/>
              <a:t>Existing SCXML tools will ignore them</a:t>
            </a:r>
          </a:p>
          <a:p>
            <a:pPr lvl="1"/>
            <a:endParaRPr lang="en-US" dirty="0"/>
          </a:p>
          <a:p>
            <a:r>
              <a:rPr lang="en-US" dirty="0"/>
              <a:t>Needed in order to support:</a:t>
            </a:r>
          </a:p>
          <a:p>
            <a:pPr lvl="1"/>
            <a:r>
              <a:rPr lang="en-US" dirty="0"/>
              <a:t>Refinement levels 	</a:t>
            </a:r>
            <a:r>
              <a:rPr lang="en-US" sz="2000" dirty="0" smtClean="0"/>
              <a:t>(</a:t>
            </a:r>
            <a:r>
              <a:rPr lang="en-US" sz="2000" dirty="0"/>
              <a:t>new attribute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iumlb:refinement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Invariants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iumlb:invariant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Guards	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iumlb:guard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97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 Attributes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09" y="1079500"/>
            <a:ext cx="7616043" cy="53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98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extended SCXML</a:t>
            </a:r>
            <a:br>
              <a:rPr lang="en-US" dirty="0"/>
            </a:br>
            <a:r>
              <a:rPr lang="en-US" sz="2200" dirty="0">
                <a:solidFill>
                  <a:srgbClr val="FF0000"/>
                </a:solidFill>
              </a:rPr>
              <a:t>(extensions are </a:t>
            </a:r>
            <a:r>
              <a:rPr lang="en-US" sz="2200" dirty="0" smtClean="0">
                <a:solidFill>
                  <a:srgbClr val="FF0000"/>
                </a:solidFill>
              </a:rPr>
              <a:t>captured in </a:t>
            </a:r>
            <a:r>
              <a:rPr lang="en-US" sz="2200" dirty="0">
                <a:solidFill>
                  <a:srgbClr val="FF0000"/>
                </a:solidFill>
              </a:rPr>
              <a:t>red)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01858"/>
            <a:ext cx="897233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datamodel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="2"</a:t>
            </a:r>
            <a:r>
              <a:rPr lang="en-US" dirty="0"/>
              <a:t>&gt;</a:t>
            </a:r>
          </a:p>
          <a:p>
            <a:r>
              <a:rPr lang="en-US" dirty="0"/>
              <a:t>  &lt;data expr="false" id="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iumlb:type</a:t>
            </a:r>
            <a:r>
              <a:rPr lang="en-US" dirty="0">
                <a:solidFill>
                  <a:srgbClr val="FF0000"/>
                </a:solidFill>
              </a:rPr>
              <a:t>="BOOL"</a:t>
            </a:r>
            <a:r>
              <a:rPr lang="en-US" dirty="0"/>
              <a:t>/&gt;</a:t>
            </a:r>
          </a:p>
          <a:p>
            <a:r>
              <a:rPr lang="en-US" dirty="0"/>
              <a:t>&lt;/</a:t>
            </a:r>
            <a:r>
              <a:rPr lang="en-US" dirty="0" err="1"/>
              <a:t>datamodel</a:t>
            </a:r>
            <a:r>
              <a:rPr lang="en-US" dirty="0"/>
              <a:t>&gt;</a:t>
            </a:r>
          </a:p>
          <a:p>
            <a:r>
              <a:rPr lang="en-US" dirty="0"/>
              <a:t>&lt;!-- Other model details --&gt;</a:t>
            </a:r>
          </a:p>
          <a:p>
            <a:r>
              <a:rPr lang="en-US" dirty="0"/>
              <a:t>&lt;state id="BLOCKED"&gt;</a:t>
            </a:r>
          </a:p>
          <a:p>
            <a:r>
              <a:rPr lang="en-US" dirty="0"/>
              <a:t>  &lt;transition </a:t>
            </a:r>
            <a:r>
              <a:rPr lang="en-US" dirty="0" err="1"/>
              <a:t>cond</a:t>
            </a:r>
            <a:r>
              <a:rPr lang="en-US" dirty="0"/>
              <a:t>="[</a:t>
            </a:r>
            <a:r>
              <a:rPr lang="en-US" dirty="0" err="1"/>
              <a:t>On_In.CardAccept</a:t>
            </a:r>
            <a:r>
              <a:rPr lang="en-US" dirty="0"/>
              <a:t>==true]" target="UNBLOCKED"&gt;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iumlb:guard</a:t>
            </a:r>
            <a:r>
              <a:rPr lang="en-US" dirty="0">
                <a:solidFill>
                  <a:srgbClr val="FF0000"/>
                </a:solidFill>
              </a:rPr>
              <a:t> name="gd1" predicate="</a:t>
            </a:r>
            <a:r>
              <a:rPr lang="en-US" dirty="0" err="1">
                <a:solidFill>
                  <a:srgbClr val="FF0000"/>
                </a:solidFill>
              </a:rPr>
              <a:t>On_In.CardAccept</a:t>
            </a:r>
            <a:r>
              <a:rPr lang="en-US" dirty="0">
                <a:solidFill>
                  <a:srgbClr val="FF0000"/>
                </a:solidFill>
              </a:rPr>
              <a:t>==true" refinement="2"/&gt;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="3"</a:t>
            </a:r>
            <a:r>
              <a:rPr lang="en-US" dirty="0"/>
              <a:t>/&gt;</a:t>
            </a:r>
          </a:p>
          <a:p>
            <a:r>
              <a:rPr lang="en-US" dirty="0"/>
              <a:t>  &lt;/transition&gt;</a:t>
            </a:r>
          </a:p>
          <a:p>
            <a:r>
              <a:rPr lang="en-US" dirty="0"/>
              <a:t>  &lt;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On_In.Reset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&lt;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iumlb:invariant</a:t>
            </a:r>
            <a:r>
              <a:rPr lang="en-US" dirty="0">
                <a:solidFill>
                  <a:srgbClr val="FF0000"/>
                </a:solidFill>
              </a:rPr>
              <a:t> predicate="</a:t>
            </a:r>
            <a:r>
              <a:rPr lang="en-US" dirty="0" err="1">
                <a:solidFill>
                  <a:srgbClr val="FF0000"/>
                </a:solidFill>
              </a:rPr>
              <a:t>Gate_In.Block</a:t>
            </a:r>
            <a:r>
              <a:rPr lang="en-US" dirty="0">
                <a:solidFill>
                  <a:srgbClr val="FF0000"/>
                </a:solidFill>
              </a:rPr>
              <a:t> == TRUE" name="</a:t>
            </a:r>
            <a:r>
              <a:rPr lang="en-US" dirty="0" err="1">
                <a:solidFill>
                  <a:srgbClr val="FF0000"/>
                </a:solidFill>
              </a:rPr>
              <a:t>GateCondition</a:t>
            </a:r>
            <a:r>
              <a:rPr lang="en-US" dirty="0">
                <a:solidFill>
                  <a:srgbClr val="FF0000"/>
                </a:solidFill>
              </a:rPr>
              <a:t>"/&gt;</a:t>
            </a:r>
          </a:p>
          <a:p>
            <a:r>
              <a:rPr lang="en-US" dirty="0"/>
              <a:t>&lt;/state&gt; </a:t>
            </a:r>
          </a:p>
        </p:txBody>
      </p:sp>
    </p:spTree>
    <p:extLst>
      <p:ext uri="{BB962C8B-B14F-4D97-AF65-F5344CB8AC3E}">
        <p14:creationId xmlns:p14="http://schemas.microsoft.com/office/powerpoint/2010/main" val="333332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 translation supports..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Data models</a:t>
            </a:r>
          </a:p>
          <a:p>
            <a:r>
              <a:rPr lang="en-US" dirty="0"/>
              <a:t>Hierarchical nested </a:t>
            </a:r>
            <a:r>
              <a:rPr lang="en-US" dirty="0" err="1"/>
              <a:t>statemachines</a:t>
            </a:r>
            <a:r>
              <a:rPr lang="en-US" dirty="0"/>
              <a:t> </a:t>
            </a:r>
          </a:p>
          <a:p>
            <a:r>
              <a:rPr lang="en-US" dirty="0" smtClean="0"/>
              <a:t>Parallel </a:t>
            </a:r>
            <a:r>
              <a:rPr lang="en-US" dirty="0" err="1"/>
              <a:t>Statemachines</a:t>
            </a:r>
            <a:endParaRPr lang="en-US" dirty="0"/>
          </a:p>
          <a:p>
            <a:r>
              <a:rPr lang="en-US" dirty="0"/>
              <a:t>‘When’ Transitions (</a:t>
            </a:r>
            <a:r>
              <a:rPr lang="en-US" dirty="0">
                <a:solidFill>
                  <a:srgbClr val="FF0000"/>
                </a:solidFill>
              </a:rPr>
              <a:t>label</a:t>
            </a:r>
            <a:r>
              <a:rPr lang="en-US" dirty="0"/>
              <a:t>)</a:t>
            </a:r>
          </a:p>
          <a:p>
            <a:r>
              <a:rPr lang="en-US" dirty="0"/>
              <a:t>Transition parameters, </a:t>
            </a:r>
            <a:r>
              <a:rPr lang="en-US" dirty="0">
                <a:solidFill>
                  <a:srgbClr val="FF0000"/>
                </a:solidFill>
              </a:rPr>
              <a:t>guards</a:t>
            </a:r>
            <a:r>
              <a:rPr lang="en-US" dirty="0"/>
              <a:t> and actions</a:t>
            </a:r>
          </a:p>
          <a:p>
            <a:r>
              <a:rPr lang="en-US" dirty="0">
                <a:solidFill>
                  <a:srgbClr val="FF0000"/>
                </a:solidFill>
              </a:rPr>
              <a:t>Invariants</a:t>
            </a:r>
          </a:p>
          <a:p>
            <a:r>
              <a:rPr lang="en-US" dirty="0">
                <a:solidFill>
                  <a:srgbClr val="000000"/>
                </a:solidFill>
              </a:rPr>
              <a:t>Initial and Final states</a:t>
            </a:r>
          </a:p>
          <a:p>
            <a:r>
              <a:rPr lang="en-US" dirty="0">
                <a:solidFill>
                  <a:srgbClr val="FF0000"/>
                </a:solidFill>
              </a:rPr>
              <a:t>Refinement (superposition only)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61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Diagram of SCXML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63600"/>
            <a:ext cx="9144000" cy="5564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315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– generated iUML-B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665"/>
            <a:ext cx="9144000" cy="49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75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25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565" y="0"/>
            <a:ext cx="9144000" cy="649288"/>
          </a:xfrm>
        </p:spPr>
        <p:txBody>
          <a:bodyPr>
            <a:normAutofit/>
          </a:bodyPr>
          <a:lstStyle/>
          <a:p>
            <a:pPr marL="0" lvl="0" indent="0"/>
            <a:r>
              <a:rPr lang="en-GB" dirty="0"/>
              <a:t>First Strategy: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910" y="958663"/>
            <a:ext cx="9459310" cy="4850968"/>
          </a:xfrm>
        </p:spPr>
        <p:txBody>
          <a:bodyPr>
            <a:noAutofit/>
          </a:bodyPr>
          <a:lstStyle/>
          <a:p>
            <a:r>
              <a:rPr lang="en-GB" sz="1800" dirty="0" err="1" smtClean="0"/>
              <a:t>iUML</a:t>
            </a:r>
            <a:r>
              <a:rPr lang="en-GB" sz="1800" dirty="0" smtClean="0"/>
              <a:t>-B </a:t>
            </a:r>
            <a:r>
              <a:rPr lang="en-GB" sz="1800" dirty="0" err="1"/>
              <a:t>Statemachines</a:t>
            </a:r>
            <a:r>
              <a:rPr lang="en-GB" sz="1800" dirty="0"/>
              <a:t> will own a collection of triggers.  </a:t>
            </a:r>
            <a:endParaRPr lang="en-GB" sz="1800" dirty="0">
              <a:latin typeface="+mj-lt"/>
            </a:endParaRPr>
          </a:p>
          <a:p>
            <a:pPr lvl="1">
              <a:lnSpc>
                <a:spcPct val="100000"/>
              </a:lnSpc>
            </a:pPr>
            <a:r>
              <a:rPr lang="en-GB" sz="1600" dirty="0"/>
              <a:t>Each trigger will generate an Event-B BOOL variable.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 (Note simplification of SCXML, which permits several triggers of a kind to be queued</a:t>
            </a:r>
            <a:r>
              <a:rPr lang="en-GB" sz="1400" dirty="0" smtClean="0"/>
              <a:t>) </a:t>
            </a:r>
            <a:endParaRPr lang="en-GB" sz="1400" dirty="0"/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reference a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The reference will generate a guard, </a:t>
            </a:r>
            <a:r>
              <a:rPr lang="en-GB" sz="1400" i="1" dirty="0"/>
              <a:t>&lt;trigger variable&gt; = TRUE</a:t>
            </a:r>
            <a:r>
              <a:rPr lang="en-GB" sz="1400" dirty="0"/>
              <a:t>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And an action </a:t>
            </a:r>
            <a:r>
              <a:rPr lang="en-GB" sz="1400" i="1" dirty="0"/>
              <a:t>&lt;trigger variable&gt; :=  FALSE</a:t>
            </a:r>
            <a:r>
              <a:rPr lang="en-GB" sz="1400" dirty="0"/>
              <a:t>. </a:t>
            </a:r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own a collection of ‘Raise’ actions that reference an internal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This will generate an action </a:t>
            </a:r>
            <a:r>
              <a:rPr lang="en-GB" sz="1400" i="1" dirty="0"/>
              <a:t>&lt;trigger variable&gt; :=  TRUE.</a:t>
            </a:r>
            <a:r>
              <a:rPr lang="en-GB" sz="1400" dirty="0"/>
              <a:t> </a:t>
            </a:r>
          </a:p>
          <a:p>
            <a:pPr lvl="1">
              <a:lnSpc>
                <a:spcPct val="100000"/>
              </a:lnSpc>
            </a:pPr>
            <a:r>
              <a:rPr lang="en-GB" sz="1600" dirty="0" smtClean="0"/>
              <a:t>Trigger </a:t>
            </a:r>
            <a:r>
              <a:rPr lang="en-GB" sz="1600" dirty="0"/>
              <a:t>may be designated as </a:t>
            </a:r>
            <a:r>
              <a:rPr lang="en-GB" sz="1600" dirty="0" smtClean="0"/>
              <a:t>external event. </a:t>
            </a:r>
            <a:endParaRPr lang="en-GB" sz="1600" dirty="0"/>
          </a:p>
          <a:p>
            <a:pPr lvl="2">
              <a:lnSpc>
                <a:spcPct val="100000"/>
              </a:lnSpc>
            </a:pPr>
            <a:r>
              <a:rPr lang="en-GB" sz="1400" dirty="0"/>
              <a:t>An </a:t>
            </a:r>
            <a:r>
              <a:rPr lang="en-GB" sz="1400" dirty="0" smtClean="0"/>
              <a:t>trigger event </a:t>
            </a:r>
            <a:r>
              <a:rPr lang="en-GB" sz="1400" dirty="0"/>
              <a:t>will be generated to create a new trigger </a:t>
            </a:r>
            <a:r>
              <a:rPr lang="en-GB" sz="1400" i="1" dirty="0" smtClean="0"/>
              <a:t>(&lt;</a:t>
            </a:r>
            <a:r>
              <a:rPr lang="en-GB" sz="1400" i="1" dirty="0"/>
              <a:t>trigger variable&gt; :=  TRUE 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2">
              <a:lnSpc>
                <a:spcPct val="100000"/>
              </a:lnSpc>
            </a:pPr>
            <a:r>
              <a:rPr lang="en-GB" sz="1400" dirty="0"/>
              <a:t>when it has been consumed </a:t>
            </a:r>
            <a:r>
              <a:rPr lang="en-GB" sz="1400" i="1" dirty="0"/>
              <a:t>( &lt;trigger variable&gt; = FALSE ) and </a:t>
            </a:r>
          </a:p>
          <a:p>
            <a:pPr lvl="2">
              <a:lnSpc>
                <a:spcPct val="100000"/>
              </a:lnSpc>
            </a:pPr>
            <a:r>
              <a:rPr lang="en-GB" sz="1400" i="1" dirty="0"/>
              <a:t>n</a:t>
            </a:r>
            <a:r>
              <a:rPr lang="en-GB" sz="1400" i="1" dirty="0" smtClean="0"/>
              <a:t>o </a:t>
            </a:r>
            <a:r>
              <a:rPr lang="en-GB" sz="1400" i="1" dirty="0"/>
              <a:t>transitions are enabled</a:t>
            </a:r>
            <a:r>
              <a:rPr lang="en-GB" sz="1400" dirty="0"/>
              <a:t>. </a:t>
            </a:r>
            <a:r>
              <a:rPr lang="en-GB" sz="1400" i="1" dirty="0"/>
              <a:t>(run to completion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0"/>
            <a:r>
              <a:rPr lang="en-GB" sz="1800" dirty="0"/>
              <a:t>A partial ‘run-to-completion’ semantics will be introduced by disabling all </a:t>
            </a:r>
            <a:r>
              <a:rPr lang="en-GB" sz="1800" dirty="0" smtClean="0"/>
              <a:t/>
            </a:r>
            <a:br>
              <a:rPr lang="en-GB" sz="1800" dirty="0" smtClean="0"/>
            </a:br>
            <a:r>
              <a:rPr lang="en-GB" sz="1800" dirty="0" smtClean="0"/>
              <a:t>trigger </a:t>
            </a:r>
            <a:r>
              <a:rPr lang="en-GB" sz="1800" dirty="0"/>
              <a:t>events while any external or internal transition is enabled.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3277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Strategy</a:t>
            </a:r>
            <a:r>
              <a:rPr lang="en-GB" dirty="0" smtClean="0"/>
              <a:t>: </a:t>
            </a:r>
            <a:r>
              <a:rPr lang="en-US" dirty="0" smtClean="0"/>
              <a:t>External </a:t>
            </a:r>
            <a:r>
              <a:rPr lang="en-US" dirty="0"/>
              <a:t>t</a:t>
            </a:r>
            <a:r>
              <a:rPr lang="en-US" dirty="0" smtClean="0"/>
              <a:t>rigger </a:t>
            </a:r>
            <a:r>
              <a:rPr lang="en-US" dirty="0"/>
              <a:t>e</a:t>
            </a:r>
            <a:r>
              <a:rPr lang="en-US" dirty="0" smtClean="0"/>
              <a:t>vent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5732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Strategy</a:t>
            </a:r>
            <a:r>
              <a:rPr lang="en-GB" dirty="0" smtClean="0"/>
              <a:t>: </a:t>
            </a:r>
            <a:r>
              <a:rPr lang="en-US" dirty="0" smtClean="0"/>
              <a:t>Triggered </a:t>
            </a:r>
            <a:r>
              <a:rPr lang="en-US" dirty="0"/>
              <a:t>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89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42274"/>
            <a:ext cx="8496300" cy="4114800"/>
          </a:xfrm>
        </p:spPr>
        <p:txBody>
          <a:bodyPr/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Model Representations</a:t>
            </a:r>
          </a:p>
          <a:p>
            <a:pPr lvl="1"/>
            <a:r>
              <a:rPr lang="en-US" dirty="0" smtClean="0"/>
              <a:t>SCXML</a:t>
            </a:r>
          </a:p>
          <a:p>
            <a:pPr lvl="1"/>
            <a:r>
              <a:rPr lang="en-US" dirty="0" err="1" smtClean="0"/>
              <a:t>iUML</a:t>
            </a:r>
            <a:r>
              <a:rPr lang="en-US" dirty="0" smtClean="0"/>
              <a:t>-B</a:t>
            </a:r>
          </a:p>
          <a:p>
            <a:pPr lvl="1"/>
            <a:r>
              <a:rPr lang="en-US" dirty="0" smtClean="0"/>
              <a:t>Similarities &amp; Differences in the Semantics</a:t>
            </a:r>
          </a:p>
          <a:p>
            <a:r>
              <a:rPr lang="en-US" dirty="0" smtClean="0"/>
              <a:t>Extensions to SCXML</a:t>
            </a:r>
          </a:p>
          <a:p>
            <a:r>
              <a:rPr lang="en-US" dirty="0" smtClean="0"/>
              <a:t>Prototype System Model</a:t>
            </a:r>
          </a:p>
          <a:p>
            <a:r>
              <a:rPr lang="en-US" dirty="0" smtClean="0"/>
              <a:t>Future Work</a:t>
            </a:r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90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275500" y="807058"/>
            <a:ext cx="8522414" cy="2246769"/>
            <a:chOff x="273308" y="808125"/>
            <a:chExt cx="8522414" cy="2246769"/>
          </a:xfrm>
        </p:grpSpPr>
        <p:grpSp>
          <p:nvGrpSpPr>
            <p:cNvPr id="57" name="Group 56"/>
            <p:cNvGrpSpPr/>
            <p:nvPr/>
          </p:nvGrpSpPr>
          <p:grpSpPr>
            <a:xfrm>
              <a:off x="946888" y="808125"/>
              <a:ext cx="7848834" cy="2246769"/>
              <a:chOff x="779929" y="3886707"/>
              <a:chExt cx="7848834" cy="2246769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779929" y="4548427"/>
                <a:ext cx="645461" cy="461665"/>
              </a:xfrm>
              <a:prstGeom prst="rect">
                <a:avLst/>
              </a:prstGeom>
              <a:noFill/>
              <a:ln w="25400">
                <a:solidFill>
                  <a:schemeClr val="tx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A</a:t>
                </a:r>
                <a:endParaRPr lang="en-US" sz="2400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2972480" y="4554226"/>
                <a:ext cx="645461" cy="461665"/>
              </a:xfrm>
              <a:prstGeom prst="rect">
                <a:avLst/>
              </a:prstGeom>
              <a:noFill/>
              <a:ln w="25400">
                <a:solidFill>
                  <a:schemeClr val="tx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B</a:t>
                </a:r>
              </a:p>
            </p:txBody>
          </p:sp>
          <p:cxnSp>
            <p:nvCxnSpPr>
              <p:cNvPr id="37" name="Straight Arrow Connector 36"/>
              <p:cNvCxnSpPr>
                <a:stCxn id="34" idx="3"/>
                <a:endCxn id="35" idx="1"/>
              </p:cNvCxnSpPr>
              <p:nvPr/>
            </p:nvCxnSpPr>
            <p:spPr bwMode="auto">
              <a:xfrm>
                <a:off x="1425390" y="4779260"/>
                <a:ext cx="1547090" cy="5799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chemeClr val="tx1">
                    <a:lumMod val="50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8" name="TextBox 37"/>
                  <p:cNvSpPr txBox="1"/>
                  <p:nvPr/>
                </p:nvSpPr>
                <p:spPr>
                  <a:xfrm>
                    <a:off x="1478978" y="4427675"/>
                    <a:ext cx="205656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 xmlns=""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𝜶</m:t>
                        </m:r>
                      </m:oMath>
                    </a14:m>
                    <a:r>
                      <a:rPr lang="en-US" b="1" dirty="0" smtClean="0">
                        <a:ea typeface="Cambria Math" charset="0"/>
                        <a:cs typeface="Cambria Math" charset="0"/>
                      </a:rPr>
                      <a:t>/ raised </a:t>
                    </a:r>
                    <a14:m>
                      <m:oMath xmlns:m="http://schemas.openxmlformats.org/officeDocument/2006/math" xmlns="">
                        <m:r>
                          <a:rPr lang="en-U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𝜷</m:t>
                        </m:r>
                      </m:oMath>
                    </a14:m>
                    <a:endParaRPr lang="en-US" b="1" dirty="0"/>
                  </a:p>
                </p:txBody>
              </p:sp>
            </mc:Choice>
            <mc:Fallback xmlns="">
              <p:sp>
                <p:nvSpPr>
                  <p:cNvPr id="38" name="TextBox 3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478978" y="4427675"/>
                    <a:ext cx="2056560" cy="369332"/>
                  </a:xfrm>
                  <a:prstGeom prst="rect">
                    <a:avLst/>
                  </a:prstGeom>
                  <a:blipFill rotWithShape="0">
                    <a:blip r:embed="rId2"/>
                    <a:stretch>
                      <a:fillRect t="-8197" b="-2459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9" name="TextBox 38"/>
              <p:cNvSpPr txBox="1"/>
              <p:nvPr/>
            </p:nvSpPr>
            <p:spPr>
              <a:xfrm>
                <a:off x="4583003" y="3980832"/>
                <a:ext cx="645461" cy="461665"/>
              </a:xfrm>
              <a:prstGeom prst="rect">
                <a:avLst/>
              </a:prstGeom>
              <a:noFill/>
              <a:ln w="25400">
                <a:solidFill>
                  <a:schemeClr val="tx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C</a:t>
                </a:r>
                <a:endParaRPr lang="en-US" sz="2400" dirty="0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583004" y="5136960"/>
                <a:ext cx="645461" cy="461665"/>
              </a:xfrm>
              <a:prstGeom prst="rect">
                <a:avLst/>
              </a:prstGeom>
              <a:noFill/>
              <a:ln w="25400">
                <a:solidFill>
                  <a:schemeClr val="tx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D</a:t>
                </a:r>
              </a:p>
            </p:txBody>
          </p:sp>
          <p:cxnSp>
            <p:nvCxnSpPr>
              <p:cNvPr id="40" name="Straight Arrow Connector 39"/>
              <p:cNvCxnSpPr>
                <a:stCxn id="35" idx="3"/>
                <a:endCxn id="39" idx="1"/>
              </p:cNvCxnSpPr>
              <p:nvPr/>
            </p:nvCxnSpPr>
            <p:spPr bwMode="auto">
              <a:xfrm flipV="1">
                <a:off x="3617941" y="4211665"/>
                <a:ext cx="965062" cy="573394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chemeClr val="tx1">
                    <a:lumMod val="50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44" name="Straight Arrow Connector 43"/>
              <p:cNvCxnSpPr>
                <a:stCxn id="35" idx="3"/>
                <a:endCxn id="43" idx="1"/>
              </p:cNvCxnSpPr>
              <p:nvPr/>
            </p:nvCxnSpPr>
            <p:spPr bwMode="auto">
              <a:xfrm>
                <a:off x="3617941" y="4785059"/>
                <a:ext cx="965063" cy="582734"/>
              </a:xfrm>
              <a:prstGeom prst="straightConnector1">
                <a:avLst/>
              </a:prstGeom>
              <a:solidFill>
                <a:schemeClr val="accent1"/>
              </a:solidFill>
              <a:ln w="25400" cap="flat" cmpd="sng" algn="ctr">
                <a:solidFill>
                  <a:schemeClr val="tx1">
                    <a:lumMod val="50000"/>
                  </a:schemeClr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" name="TextBox 47"/>
                  <p:cNvSpPr txBox="1"/>
                  <p:nvPr/>
                </p:nvSpPr>
                <p:spPr>
                  <a:xfrm>
                    <a:off x="3882794" y="4148317"/>
                    <a:ext cx="36700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 xmlns="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𝜷</m:t>
                          </m:r>
                        </m:oMath>
                      </m:oMathPara>
                    </a14:m>
                    <a:endParaRPr lang="en-US" b="1" dirty="0"/>
                  </a:p>
                </p:txBody>
              </p:sp>
            </mc:Choice>
            <mc:Fallback xmlns="">
              <p:sp>
                <p:nvSpPr>
                  <p:cNvPr id="48" name="TextBox 4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882794" y="4148317"/>
                    <a:ext cx="367008" cy="369332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l="-1667" r="-1667" b="-14754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9" name="TextBox 48"/>
                  <p:cNvSpPr txBox="1"/>
                  <p:nvPr/>
                </p:nvSpPr>
                <p:spPr>
                  <a:xfrm>
                    <a:off x="3994853" y="4711402"/>
                    <a:ext cx="36700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 xmlns="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𝜸</m:t>
                          </m:r>
                        </m:oMath>
                      </m:oMathPara>
                    </a14:m>
                    <a:endParaRPr lang="en-US" b="1" dirty="0"/>
                  </a:p>
                </p:txBody>
              </p:sp>
            </mc:Choice>
            <mc:Fallback xmlns="">
              <p:sp>
                <p:nvSpPr>
                  <p:cNvPr id="49" name="TextBox 4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994853" y="4711402"/>
                    <a:ext cx="367008" cy="369332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 b="-666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6" name="TextBox 55"/>
                  <p:cNvSpPr txBox="1"/>
                  <p:nvPr/>
                </p:nvSpPr>
                <p:spPr>
                  <a:xfrm>
                    <a:off x="5561665" y="3886707"/>
                    <a:ext cx="3067098" cy="224676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 xmlns:m="http://schemas.openxmlformats.org/officeDocument/2006/math" xmlns="">
                        <m:r>
                          <a:rPr lang="en-US" sz="20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  <m:r>
                          <a:rPr lang="en-US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:</m:t>
                        </m:r>
                      </m:oMath>
                    </a14:m>
                    <a:r>
                      <a:rPr lang="en-US" sz="2000" dirty="0" smtClean="0"/>
                      <a:t> External Triggers</a:t>
                    </a:r>
                  </a:p>
                  <a:p>
                    <a14:m>
                      <m:oMath xmlns:m="http://schemas.openxmlformats.org/officeDocument/2006/math" xmlns="">
                        <m:r>
                          <a:rPr lang="en-U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𝛾</m:t>
                        </m:r>
                      </m:oMath>
                    </a14:m>
                    <a:r>
                      <a:rPr lang="en-US" sz="2000" dirty="0" smtClean="0"/>
                      <a:t>: External Triggers</a:t>
                    </a:r>
                  </a:p>
                  <a:p>
                    <a14:m>
                      <m:oMath xmlns:m="http://schemas.openxmlformats.org/officeDocument/2006/math" xmlns="">
                        <m:r>
                          <a:rPr lang="en-U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𝛽</m:t>
                        </m:r>
                        <m:r>
                          <a:rPr lang="en-U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: </m:t>
                        </m:r>
                      </m:oMath>
                    </a14:m>
                    <a:r>
                      <a:rPr lang="en-US" sz="2000" dirty="0" smtClean="0"/>
                      <a:t>Internal Trigger</a:t>
                    </a:r>
                  </a:p>
                  <a:p>
                    <a:r>
                      <a:rPr lang="en-US" sz="2000" dirty="0" smtClean="0"/>
                      <a:t>A</a:t>
                    </a:r>
                    <a14:m>
                      <m:oMath xmlns:m="http://schemas.openxmlformats.org/officeDocument/2006/math" xmlns="">
                        <m:r>
                          <a:rPr lang="is-IS" sz="20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→</m:t>
                        </m:r>
                      </m:oMath>
                    </a14:m>
                    <a:r>
                      <a:rPr lang="en-US" sz="2000" dirty="0" smtClean="0"/>
                      <a:t>B: </a:t>
                    </a:r>
                    <a:r>
                      <a:rPr lang="en-US" sz="2000" dirty="0"/>
                      <a:t>Trigger Transitions</a:t>
                    </a:r>
                  </a:p>
                  <a:p>
                    <a:r>
                      <a:rPr lang="en-US" sz="2000" dirty="0" smtClean="0"/>
                      <a:t>B</a:t>
                    </a:r>
                    <a14:m>
                      <m:oMath xmlns:m="http://schemas.openxmlformats.org/officeDocument/2006/math" xmlns="">
                        <m:r>
                          <a:rPr lang="is-I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→</m:t>
                        </m:r>
                      </m:oMath>
                    </a14:m>
                    <a:r>
                      <a:rPr lang="en-US" sz="2000" dirty="0" smtClean="0"/>
                      <a:t>C: </a:t>
                    </a:r>
                    <a:r>
                      <a:rPr lang="en-US" sz="2000" dirty="0"/>
                      <a:t>Trigger Transitions</a:t>
                    </a:r>
                  </a:p>
                  <a:p>
                    <a:r>
                      <a:rPr lang="en-US" sz="2000" dirty="0" smtClean="0"/>
                      <a:t>B</a:t>
                    </a:r>
                    <a14:m>
                      <m:oMath xmlns:m="http://schemas.openxmlformats.org/officeDocument/2006/math" xmlns="">
                        <m:r>
                          <a:rPr lang="is-IS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→</m:t>
                        </m:r>
                      </m:oMath>
                    </a14:m>
                    <a:r>
                      <a:rPr lang="en-US" sz="2000" dirty="0" smtClean="0"/>
                      <a:t>D: </a:t>
                    </a:r>
                    <a:r>
                      <a:rPr lang="en-US" sz="2000" dirty="0"/>
                      <a:t>Trigger Transitions</a:t>
                    </a:r>
                  </a:p>
                  <a:p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56" name="TextBox 5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561665" y="3886707"/>
                    <a:ext cx="3067098" cy="2246769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1988" t="-1626" r="-2187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62" name="Oval 61"/>
            <p:cNvSpPr/>
            <p:nvPr/>
          </p:nvSpPr>
          <p:spPr bwMode="auto">
            <a:xfrm>
              <a:off x="273308" y="1634776"/>
              <a:ext cx="122833" cy="131284"/>
            </a:xfrm>
            <a:prstGeom prst="ellipse">
              <a:avLst/>
            </a:prstGeom>
            <a:solidFill>
              <a:schemeClr val="tx1">
                <a:lumMod val="5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63" name="Straight Arrow Connector 62"/>
            <p:cNvCxnSpPr>
              <a:stCxn id="62" idx="6"/>
              <a:endCxn id="34" idx="1"/>
            </p:cNvCxnSpPr>
            <p:nvPr/>
          </p:nvCxnSpPr>
          <p:spPr bwMode="auto">
            <a:xfrm>
              <a:off x="396141" y="1700418"/>
              <a:ext cx="550747" cy="260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chemeClr val="tx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US"/>
              <a:t>Second Strategy: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-21235" y="3231138"/>
            <a:ext cx="9502040" cy="2618101"/>
            <a:chOff x="-30280" y="1848281"/>
            <a:chExt cx="9502040" cy="2618101"/>
          </a:xfrm>
        </p:grpSpPr>
        <p:sp>
          <p:nvSpPr>
            <p:cNvPr id="2" name="TextBox 1"/>
            <p:cNvSpPr txBox="1"/>
            <p:nvPr/>
          </p:nvSpPr>
          <p:spPr>
            <a:xfrm>
              <a:off x="1695450" y="2031036"/>
              <a:ext cx="1424952" cy="1015663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GB" sz="2000" dirty="0" smtClean="0">
                  <a:solidFill>
                    <a:schemeClr val="bg1"/>
                  </a:solidFill>
                </a:rPr>
                <a:t>Set NEXT</a:t>
              </a:r>
            </a:p>
            <a:p>
              <a:pPr algn="ctr">
                <a:lnSpc>
                  <a:spcPts val="1800"/>
                </a:lnSpc>
              </a:pPr>
              <a:endParaRPr lang="en-GB" sz="20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ts val="1800"/>
                </a:lnSpc>
              </a:pPr>
              <a:endParaRPr lang="en-GB" sz="20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ts val="1800"/>
                </a:lnSpc>
              </a:pPr>
              <a:r>
                <a:rPr lang="en-GB" sz="2000" dirty="0" smtClean="0">
                  <a:solidFill>
                    <a:schemeClr val="bg1"/>
                  </a:solidFill>
                </a:rPr>
                <a:t>{        }</a:t>
              </a:r>
              <a:endParaRPr lang="en-GB" sz="2000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614010" y="2031036"/>
              <a:ext cx="1424952" cy="1015663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GB" sz="2000" dirty="0">
                  <a:solidFill>
                    <a:schemeClr val="bg1"/>
                  </a:solidFill>
                </a:rPr>
                <a:t>S</a:t>
              </a:r>
              <a:r>
                <a:rPr lang="en-GB" sz="2000" dirty="0" smtClean="0">
                  <a:solidFill>
                    <a:schemeClr val="bg1"/>
                  </a:solidFill>
                </a:rPr>
                <a:t>et NOW</a:t>
              </a:r>
            </a:p>
            <a:p>
              <a:pPr algn="ctr">
                <a:lnSpc>
                  <a:spcPts val="1800"/>
                </a:lnSpc>
              </a:pPr>
              <a:endParaRPr lang="en-GB" sz="20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ts val="1800"/>
                </a:lnSpc>
              </a:pPr>
              <a:endParaRPr lang="en-GB" sz="20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ts val="1800"/>
                </a:lnSpc>
              </a:pPr>
              <a:r>
                <a:rPr lang="en-GB" sz="2000" dirty="0" smtClean="0">
                  <a:solidFill>
                    <a:schemeClr val="bg1"/>
                  </a:solidFill>
                </a:rPr>
                <a:t>{        }</a:t>
              </a:r>
              <a:endParaRPr lang="en-GB" sz="2000" dirty="0">
                <a:solidFill>
                  <a:schemeClr val="bg1"/>
                </a:solidFill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00860" y="1848281"/>
              <a:ext cx="558800" cy="1306121"/>
              <a:chOff x="262305" y="1790699"/>
              <a:chExt cx="1079500" cy="1306121"/>
            </a:xfrm>
          </p:grpSpPr>
          <p:cxnSp>
            <p:nvCxnSpPr>
              <p:cNvPr id="7" name="Straight Arrow Connector 6"/>
              <p:cNvCxnSpPr/>
              <p:nvPr/>
            </p:nvCxnSpPr>
            <p:spPr bwMode="auto">
              <a:xfrm flipV="1">
                <a:off x="262305" y="1790699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8" name="Straight Arrow Connector 7"/>
              <p:cNvCxnSpPr/>
              <p:nvPr/>
            </p:nvCxnSpPr>
            <p:spPr bwMode="auto">
              <a:xfrm flipV="1">
                <a:off x="262305" y="2108994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9" name="Straight Arrow Connector 8"/>
              <p:cNvCxnSpPr/>
              <p:nvPr/>
            </p:nvCxnSpPr>
            <p:spPr bwMode="auto">
              <a:xfrm flipV="1">
                <a:off x="262305" y="2427289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10" name="Straight Arrow Connector 9"/>
              <p:cNvCxnSpPr/>
              <p:nvPr/>
            </p:nvCxnSpPr>
            <p:spPr bwMode="auto">
              <a:xfrm flipV="1">
                <a:off x="262305" y="2745584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11" name="Straight Arrow Connector 10"/>
              <p:cNvCxnSpPr/>
              <p:nvPr/>
            </p:nvCxnSpPr>
            <p:spPr bwMode="auto">
              <a:xfrm flipV="1">
                <a:off x="262305" y="3084120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sp>
          <p:nvSpPr>
            <p:cNvPr id="13" name="TextBox 12"/>
            <p:cNvSpPr txBox="1"/>
            <p:nvPr/>
          </p:nvSpPr>
          <p:spPr>
            <a:xfrm>
              <a:off x="-30280" y="2179276"/>
              <a:ext cx="163439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Trigger Events</a:t>
              </a:r>
              <a:endParaRPr lang="en-US" sz="2000" dirty="0"/>
            </a:p>
          </p:txBody>
        </p:sp>
        <p:sp>
          <p:nvSpPr>
            <p:cNvPr id="14" name="Right Brace 13"/>
            <p:cNvSpPr/>
            <p:nvPr/>
          </p:nvSpPr>
          <p:spPr bwMode="auto">
            <a:xfrm rot="5400000">
              <a:off x="3641732" y="696781"/>
              <a:ext cx="644276" cy="5926020"/>
            </a:xfrm>
            <a:prstGeom prst="rightBrace">
              <a:avLst/>
            </a:prstGeom>
            <a:solidFill>
              <a:schemeClr val="bg1"/>
            </a:solidFill>
            <a:ln w="381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Lucida Sans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48760" y="4066272"/>
              <a:ext cx="18463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smtClean="0"/>
                <a:t>Raised Trigger</a:t>
              </a:r>
              <a:endParaRPr lang="en-US" sz="20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180380" y="2609468"/>
              <a:ext cx="18463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No enable transitions</a:t>
              </a:r>
              <a:endParaRPr lang="en-US" sz="2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90116" y="1953821"/>
              <a:ext cx="7541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Step</a:t>
              </a:r>
              <a:endParaRPr lang="en-US" sz="2000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7053880" y="1996089"/>
                  <a:ext cx="2417880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 smtClean="0"/>
                    <a:t>Triggered Transitions</a:t>
                  </a:r>
                </a:p>
                <a:p>
                  <a:r>
                    <a:rPr lang="en-US" sz="2000" dirty="0" smtClean="0"/>
                    <a:t>[trigger </a:t>
                  </a:r>
                  <a14:m>
                    <m:oMath xmlns:m="http://schemas.openxmlformats.org/officeDocument/2006/math" xmlns="">
                      <m:r>
                        <a:rPr lang="en-US" sz="20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∈</m:t>
                      </m:r>
                      <m:r>
                        <a:rPr lang="en-US" sz="20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</m:oMath>
                  </a14:m>
                  <a:r>
                    <a:rPr lang="en-US" sz="2000" dirty="0" smtClean="0"/>
                    <a:t>NOW]</a:t>
                  </a:r>
                  <a:endParaRPr lang="en-US" sz="2000" dirty="0"/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53880" y="1996089"/>
                  <a:ext cx="2417880" cy="1015663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2778" t="-3593" b="-4910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20" name="Group 19"/>
            <p:cNvGrpSpPr/>
            <p:nvPr/>
          </p:nvGrpSpPr>
          <p:grpSpPr>
            <a:xfrm>
              <a:off x="6368080" y="1860981"/>
              <a:ext cx="558800" cy="1306121"/>
              <a:chOff x="262305" y="1790699"/>
              <a:chExt cx="1079500" cy="1306121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V="1">
                <a:off x="262305" y="1790699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2" name="Straight Arrow Connector 21"/>
              <p:cNvCxnSpPr/>
              <p:nvPr/>
            </p:nvCxnSpPr>
            <p:spPr bwMode="auto">
              <a:xfrm flipV="1">
                <a:off x="262305" y="2108994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3" name="Straight Arrow Connector 22"/>
              <p:cNvCxnSpPr/>
              <p:nvPr/>
            </p:nvCxnSpPr>
            <p:spPr bwMode="auto">
              <a:xfrm flipV="1">
                <a:off x="262305" y="2427289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4" name="Straight Arrow Connector 23"/>
              <p:cNvCxnSpPr/>
              <p:nvPr/>
            </p:nvCxnSpPr>
            <p:spPr bwMode="auto">
              <a:xfrm flipV="1">
                <a:off x="262305" y="2745584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25" name="Straight Arrow Connector 24"/>
              <p:cNvCxnSpPr/>
              <p:nvPr/>
            </p:nvCxnSpPr>
            <p:spPr bwMode="auto">
              <a:xfrm flipV="1">
                <a:off x="262305" y="3084120"/>
                <a:ext cx="1079500" cy="12700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cxnSp>
          <p:nvCxnSpPr>
            <p:cNvPr id="27" name="Straight Arrow Connector 26"/>
            <p:cNvCxnSpPr/>
            <p:nvPr/>
          </p:nvCxnSpPr>
          <p:spPr bwMode="auto">
            <a:xfrm>
              <a:off x="3281786" y="2510271"/>
              <a:ext cx="1245876" cy="6816"/>
            </a:xfrm>
            <a:prstGeom prst="straightConnector1">
              <a:avLst/>
            </a:prstGeom>
            <a:solidFill>
              <a:schemeClr val="accent1"/>
            </a:solidFill>
            <a:ln w="508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58" name="Rectangle 57"/>
              <p:cNvSpPr/>
              <p:nvPr/>
            </p:nvSpPr>
            <p:spPr>
              <a:xfrm>
                <a:off x="2182261" y="4033220"/>
                <a:ext cx="43044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/>
                <a:endParaRPr lang="en-US" sz="2000" b="1" dirty="0">
                  <a:solidFill>
                    <a:srgbClr val="FFFFFF"/>
                  </a:solidFill>
                </a:endParaRPr>
              </a:p>
            </p:txBody>
          </p:sp>
        </mc:Choice>
        <mc:Fallback>
          <p:sp>
            <p:nvSpPr>
              <p:cNvPr id="58" name="Rectangle 5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2261" y="4033220"/>
                <a:ext cx="430442" cy="369332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9" name="Rectangle 58"/>
              <p:cNvSpPr/>
              <p:nvPr/>
            </p:nvSpPr>
            <p:spPr>
              <a:xfrm>
                <a:off x="5120735" y="4028454"/>
                <a:ext cx="43044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/>
                <a:endParaRPr lang="en-US" sz="2000" dirty="0">
                  <a:solidFill>
                    <a:srgbClr val="FFFFFF"/>
                  </a:solidFill>
                </a:endParaRPr>
              </a:p>
            </p:txBody>
          </p:sp>
        </mc:Choice>
        <mc:Fallback>
          <p:sp>
            <p:nvSpPr>
              <p:cNvPr id="59" name="Rectangle 5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0735" y="4028454"/>
                <a:ext cx="430442" cy="369332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0" name="Rectangle 59"/>
              <p:cNvSpPr/>
              <p:nvPr/>
            </p:nvSpPr>
            <p:spPr>
              <a:xfrm>
                <a:off x="2180749" y="4029527"/>
                <a:ext cx="43044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/>
                <a:endParaRPr lang="en-US" sz="2000" b="1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60" name="Rectangle 5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80749" y="4029527"/>
                <a:ext cx="430442" cy="369332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1" name="Rectangle 60"/>
              <p:cNvSpPr/>
              <p:nvPr/>
            </p:nvSpPr>
            <p:spPr>
              <a:xfrm>
                <a:off x="5120310" y="4038127"/>
                <a:ext cx="430442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/>
                <a:endParaRPr lang="en-US" sz="2000" b="1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61" name="Rectangle 6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0310" y="4038127"/>
                <a:ext cx="430442" cy="369332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9" name="Rectangle 68"/>
          <p:cNvSpPr/>
          <p:nvPr/>
        </p:nvSpPr>
        <p:spPr bwMode="auto">
          <a:xfrm>
            <a:off x="931220" y="1459971"/>
            <a:ext cx="668027" cy="491123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3121468" y="1447218"/>
            <a:ext cx="668027" cy="491123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4" name="Rectangle 73"/>
          <p:cNvSpPr/>
          <p:nvPr/>
        </p:nvSpPr>
        <p:spPr bwMode="auto">
          <a:xfrm>
            <a:off x="4745577" y="881951"/>
            <a:ext cx="668027" cy="491123"/>
          </a:xfrm>
          <a:prstGeom prst="rect">
            <a:avLst/>
          </a:prstGeom>
          <a:noFill/>
          <a:ln w="508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5119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58" grpId="1"/>
      <p:bldP spid="59" grpId="0"/>
      <p:bldP spid="59" grpId="1"/>
      <p:bldP spid="60" grpId="0"/>
      <p:bldP spid="60" grpId="1"/>
      <p:bldP spid="61" grpId="0"/>
      <p:bldP spid="61" grpId="1"/>
      <p:bldP spid="69" grpId="0" animBg="1"/>
      <p:bldP spid="69" grpId="1" animBg="1"/>
      <p:bldP spid="73" grpId="0" animBg="1"/>
      <p:bldP spid="73" grpId="1" animBg="1"/>
      <p:bldP spid="7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193800"/>
            <a:ext cx="8496300" cy="5041900"/>
          </a:xfrm>
        </p:spPr>
        <p:txBody>
          <a:bodyPr/>
          <a:lstStyle/>
          <a:p>
            <a:r>
              <a:rPr lang="en-GB" dirty="0" err="1"/>
              <a:t>We start with </a:t>
            </a:r>
            <a:r>
              <a:rPr lang="en-GB" dirty="0"/>
              <a:t>a ‘basis’ Event-B machine </a:t>
            </a:r>
          </a:p>
          <a:p>
            <a:pPr lvl="1"/>
            <a:r>
              <a:rPr lang="en-GB" dirty="0"/>
              <a:t>Abstract representation of the run to completion ‘step’ behaviour </a:t>
            </a:r>
          </a:p>
          <a:p>
            <a:r>
              <a:rPr lang="en-US" dirty="0"/>
              <a:t>In Refinements</a:t>
            </a:r>
          </a:p>
          <a:p>
            <a:pPr lvl="1"/>
            <a:r>
              <a:rPr lang="en-US" dirty="0"/>
              <a:t>We will add new transitions and triggers</a:t>
            </a:r>
          </a:p>
          <a:p>
            <a:pPr lvl="1"/>
            <a:r>
              <a:rPr lang="en-US" dirty="0"/>
              <a:t>This will generate new events that modify old variables </a:t>
            </a:r>
            <a:br>
              <a:rPr lang="en-US" dirty="0"/>
            </a:br>
            <a:r>
              <a:rPr lang="en-US" dirty="0"/>
              <a:t>     (NOW and NEXT)</a:t>
            </a:r>
          </a:p>
          <a:p>
            <a:r>
              <a:rPr lang="en-US" dirty="0"/>
              <a:t>We provide ‘basis’ events for future events to refine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transitions event (parameters T, R)</a:t>
            </a:r>
            <a:endParaRPr lang="en-GB" sz="1600" i="1" dirty="0">
              <a:solidFill>
                <a:srgbClr val="FF0000"/>
              </a:solidFill>
            </a:endParaRPr>
          </a:p>
          <a:p>
            <a:pPr lvl="2">
              <a:lnSpc>
                <a:spcPts val="1500"/>
              </a:lnSpc>
            </a:pPr>
            <a:r>
              <a:rPr lang="en-GB" sz="1600" dirty="0"/>
              <a:t>R</a:t>
            </a:r>
            <a:r>
              <a:rPr lang="en-US" sz="1600" dirty="0"/>
              <a:t>efinements add guard to define T = {&lt;</a:t>
            </a:r>
            <a:r>
              <a:rPr lang="en-US" sz="1600" dirty="0" err="1"/>
              <a:t>theNewTriggers</a:t>
            </a:r>
            <a:r>
              <a:rPr lang="en-US" sz="1600" dirty="0"/>
              <a:t>&gt;} 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Refinements add guard to define R = {&lt;</a:t>
            </a:r>
            <a:r>
              <a:rPr lang="en-US" sz="1600" dirty="0" err="1"/>
              <a:t>theNewRaisedTriggers</a:t>
            </a:r>
            <a:r>
              <a:rPr lang="en-US" sz="1600" dirty="0"/>
              <a:t>&gt;}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trigger event (parameters t)</a:t>
            </a:r>
            <a:endParaRPr lang="en-GB" sz="1600" i="1" dirty="0">
              <a:solidFill>
                <a:srgbClr val="FF0000"/>
              </a:solidFill>
            </a:endParaRPr>
          </a:p>
          <a:p>
            <a:pPr lvl="2">
              <a:lnSpc>
                <a:spcPts val="1500"/>
              </a:lnSpc>
            </a:pPr>
            <a:r>
              <a:rPr lang="en-GB" sz="1600" dirty="0"/>
              <a:t>R</a:t>
            </a:r>
            <a:r>
              <a:rPr lang="en-US" sz="1600" dirty="0"/>
              <a:t>efinements add guard to define t = &lt;</a:t>
            </a:r>
            <a:r>
              <a:rPr lang="en-US" dirty="0" err="1"/>
              <a:t>theNewTrigger</a:t>
            </a:r>
            <a:r>
              <a:rPr lang="en-US" dirty="0"/>
              <a:t>&gt;</a:t>
            </a:r>
          </a:p>
          <a:p>
            <a:pPr lvl="1"/>
            <a:endParaRPr lang="en-US" dirty="0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Strategy: basis</a:t>
            </a:r>
          </a:p>
        </p:txBody>
      </p:sp>
    </p:spTree>
    <p:extLst>
      <p:ext uri="{BB962C8B-B14F-4D97-AF65-F5344CB8AC3E}">
        <p14:creationId xmlns:p14="http://schemas.microsoft.com/office/powerpoint/2010/main" val="1287875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506" y="1016000"/>
            <a:ext cx="4586205" cy="50856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" y="0"/>
            <a:ext cx="9017000" cy="649288"/>
          </a:xfrm>
        </p:spPr>
        <p:txBody>
          <a:bodyPr>
            <a:normAutofit/>
          </a:bodyPr>
          <a:lstStyle/>
          <a:p>
            <a:r>
              <a:rPr lang="en-US"/>
              <a:t>Second Strategy: basis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54" r="24764"/>
          <a:stretch/>
        </p:blipFill>
        <p:spPr>
          <a:xfrm>
            <a:off x="225909" y="748356"/>
            <a:ext cx="4100389" cy="6374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57" y="1362442"/>
            <a:ext cx="3910699" cy="488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805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708" y="1608083"/>
            <a:ext cx="6957032" cy="33992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Strategy: </a:t>
            </a:r>
            <a:r>
              <a:rPr lang="en-US" dirty="0" smtClean="0"/>
              <a:t>External </a:t>
            </a:r>
            <a:r>
              <a:rPr lang="en-US" dirty="0"/>
              <a:t>trigger event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78839" y="5455768"/>
            <a:ext cx="3865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(action from basis)</a:t>
            </a:r>
          </a:p>
          <a:p>
            <a:r>
              <a:rPr lang="en-US" sz="2000" dirty="0" smtClean="0"/>
              <a:t>Add </a:t>
            </a:r>
            <a:r>
              <a:rPr lang="en-US" sz="2000" dirty="0"/>
              <a:t>new </a:t>
            </a:r>
            <a:r>
              <a:rPr lang="en-US" sz="2000" dirty="0" smtClean="0"/>
              <a:t>trigger to the NEXT set</a:t>
            </a:r>
            <a:endParaRPr lang="en-US" sz="2000" dirty="0"/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4140200" y="4724400"/>
            <a:ext cx="1138639" cy="108531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56569" y="3801265"/>
            <a:ext cx="2353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Define new Trigger</a:t>
            </a:r>
            <a:endParaRPr lang="en-US" sz="20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171090" y="3988676"/>
            <a:ext cx="1385481" cy="126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168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156" y="572874"/>
            <a:ext cx="8673770" cy="5929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Strategy: Triggered transition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15005" y="26490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95845" y="3430831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03800" y="4451378"/>
            <a:ext cx="3797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(actions from basis)</a:t>
            </a:r>
          </a:p>
          <a:p>
            <a:r>
              <a:rPr lang="en-US" sz="2000"/>
              <a:t>Consume the external trigger and raise internal ones</a:t>
            </a:r>
          </a:p>
        </p:txBody>
      </p:sp>
      <p:cxnSp>
        <p:nvCxnSpPr>
          <p:cNvPr id="10" name="Straight Arrow Connector 9"/>
          <p:cNvCxnSpPr>
            <a:stCxn id="6" idx="1"/>
          </p:cNvCxnSpPr>
          <p:nvPr/>
        </p:nvCxnSpPr>
        <p:spPr>
          <a:xfrm flipH="1">
            <a:off x="4025901" y="2849123"/>
            <a:ext cx="2289104" cy="1176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403600" y="4940300"/>
            <a:ext cx="1600200" cy="18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1"/>
          </p:cNvCxnSpPr>
          <p:nvPr/>
        </p:nvCxnSpPr>
        <p:spPr>
          <a:xfrm flipH="1">
            <a:off x="4102100" y="3630886"/>
            <a:ext cx="1893745" cy="6871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384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4" y="656790"/>
            <a:ext cx="9221223" cy="4993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Second</a:t>
            </a:r>
            <a:r>
              <a:rPr lang="en-GB" dirty="0" smtClean="0"/>
              <a:t> </a:t>
            </a:r>
            <a:r>
              <a:rPr lang="en-GB" dirty="0"/>
              <a:t>Strategy</a:t>
            </a:r>
            <a:r>
              <a:rPr lang="en-GB" dirty="0" smtClean="0"/>
              <a:t>: </a:t>
            </a:r>
            <a:r>
              <a:rPr lang="en-US" dirty="0" smtClean="0"/>
              <a:t>Step Event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339485" y="4846471"/>
            <a:ext cx="3280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(actions from basis)</a:t>
            </a:r>
          </a:p>
        </p:txBody>
      </p:sp>
      <p:cxnSp>
        <p:nvCxnSpPr>
          <p:cNvPr id="15" name="Straight Arrow Connector 14"/>
          <p:cNvCxnSpPr>
            <a:stCxn id="14" idx="1"/>
          </p:cNvCxnSpPr>
          <p:nvPr/>
        </p:nvCxnSpPr>
        <p:spPr>
          <a:xfrm flipH="1">
            <a:off x="3530600" y="5046526"/>
            <a:ext cx="808885" cy="80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-1150431" y="2877398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8" name="Right Brace 17"/>
          <p:cNvSpPr/>
          <p:nvPr/>
        </p:nvSpPr>
        <p:spPr bwMode="auto">
          <a:xfrm rot="10800000">
            <a:off x="412248" y="1633792"/>
            <a:ext cx="420102" cy="2803097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38300" y="5437666"/>
            <a:ext cx="6616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</a:rPr>
              <a:t>Problem: </a:t>
            </a:r>
          </a:p>
          <a:p>
            <a:r>
              <a:rPr lang="en-US" sz="2000">
                <a:solidFill>
                  <a:srgbClr val="FF0000"/>
                </a:solidFill>
              </a:rPr>
              <a:t>	if guard of an existing transition is strengthened,</a:t>
            </a:r>
          </a:p>
          <a:p>
            <a:r>
              <a:rPr lang="en-US" sz="2000">
                <a:solidFill>
                  <a:srgbClr val="FF0000"/>
                </a:solidFill>
              </a:rPr>
              <a:t>	corresponding guard in step is weakened</a:t>
            </a:r>
          </a:p>
        </p:txBody>
      </p:sp>
    </p:spTree>
    <p:extLst>
      <p:ext uri="{BB962C8B-B14F-4D97-AF65-F5344CB8AC3E}">
        <p14:creationId xmlns:p14="http://schemas.microsoft.com/office/powerpoint/2010/main" val="1414336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57772"/>
            <a:ext cx="8496300" cy="4114800"/>
          </a:xfrm>
        </p:spPr>
        <p:txBody>
          <a:bodyPr>
            <a:noAutofit/>
          </a:bodyPr>
          <a:lstStyle/>
          <a:p>
            <a:r>
              <a:rPr lang="en-US" sz="2800" dirty="0"/>
              <a:t>Strong motivation from engineers</a:t>
            </a:r>
          </a:p>
          <a:p>
            <a:endParaRPr lang="en-US" sz="2800" dirty="0"/>
          </a:p>
          <a:p>
            <a:r>
              <a:rPr lang="en-US" sz="2800" dirty="0"/>
              <a:t>Difficult to reconcile semantic differences</a:t>
            </a:r>
          </a:p>
          <a:p>
            <a:pPr lvl="1"/>
            <a:r>
              <a:rPr lang="en-US" sz="2400" dirty="0"/>
              <a:t>Run-to-completion, Sequential execution</a:t>
            </a:r>
          </a:p>
          <a:p>
            <a:pPr lvl="1"/>
            <a:endParaRPr lang="en-US" sz="2400" dirty="0"/>
          </a:p>
          <a:p>
            <a:r>
              <a:rPr lang="en-US" sz="2800" dirty="0"/>
              <a:t>We adopt a compromise</a:t>
            </a:r>
          </a:p>
          <a:p>
            <a:pPr lvl="1"/>
            <a:r>
              <a:rPr lang="en-US" sz="2400" dirty="0"/>
              <a:t>Support what we can</a:t>
            </a:r>
          </a:p>
          <a:p>
            <a:pPr lvl="2"/>
            <a:r>
              <a:rPr lang="en-US" sz="2000" dirty="0"/>
              <a:t>Add extensions where necessary</a:t>
            </a:r>
          </a:p>
          <a:p>
            <a:pPr lvl="1"/>
            <a:r>
              <a:rPr lang="en-US" sz="2400" dirty="0"/>
              <a:t>Otherwise, restrict SCXML</a:t>
            </a:r>
          </a:p>
        </p:txBody>
      </p:sp>
    </p:spTree>
    <p:extLst>
      <p:ext uri="{BB962C8B-B14F-4D97-AF65-F5344CB8AC3E}">
        <p14:creationId xmlns:p14="http://schemas.microsoft.com/office/powerpoint/2010/main" val="1186958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Thank you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mtClean="0">
                <a:solidFill>
                  <a:srgbClr val="C3C3C3"/>
                </a:solidFill>
              </a:rPr>
              <a:t>Questions?</a:t>
            </a:r>
            <a:endParaRPr lang="en-GB">
              <a:solidFill>
                <a:srgbClr val="C3C3C3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510" y="1155700"/>
            <a:ext cx="9459310" cy="5308600"/>
          </a:xfrm>
        </p:spPr>
        <p:txBody>
          <a:bodyPr>
            <a:noAutofit/>
          </a:bodyPr>
          <a:lstStyle/>
          <a:p>
            <a:pPr>
              <a:lnSpc>
                <a:spcPts val="1500"/>
              </a:lnSpc>
            </a:pPr>
            <a:r>
              <a:rPr lang="en-GB" sz="2200" dirty="0"/>
              <a:t>Two phases: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Triggers are accumulated in one phase and consumed in the next phase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Phases overlap, next triggers are accumulated while last is consumed</a:t>
            </a:r>
          </a:p>
          <a:p>
            <a:pPr>
              <a:lnSpc>
                <a:spcPts val="1500"/>
              </a:lnSpc>
            </a:pPr>
            <a:r>
              <a:rPr lang="en-GB" sz="2200" dirty="0"/>
              <a:t>Trigger events are accumulated in a set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Trigger events are consumed from a set NOW</a:t>
            </a:r>
          </a:p>
          <a:p>
            <a:pPr>
              <a:lnSpc>
                <a:spcPts val="1500"/>
              </a:lnSpc>
            </a:pPr>
            <a:r>
              <a:rPr lang="en-GB" sz="2200" dirty="0"/>
              <a:t>A step event copies NEXT to NOW and clears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Raising trigger events 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An event representing an external trigger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Or a transition with a “Raise’’ action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All triggers are added to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A partial ‘run-to-completion’ semantics will be introduced</a:t>
            </a:r>
          </a:p>
          <a:p>
            <a:pPr lvl="1">
              <a:lnSpc>
                <a:spcPts val="1500"/>
              </a:lnSpc>
            </a:pPr>
            <a:r>
              <a:rPr lang="en-GB" sz="1800" dirty="0" smtClean="0"/>
              <a:t> by disabling the step event while any transition is enabled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US"/>
              <a:t>Second Strategy:</a:t>
            </a:r>
          </a:p>
        </p:txBody>
      </p:sp>
    </p:spTree>
    <p:extLst>
      <p:ext uri="{BB962C8B-B14F-4D97-AF65-F5344CB8AC3E}">
        <p14:creationId xmlns:p14="http://schemas.microsoft.com/office/powerpoint/2010/main" val="548825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3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820150" cy="4114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Event-B provides verification by formal proof</a:t>
            </a:r>
            <a:r>
              <a:rPr lang="is-IS" dirty="0"/>
              <a:t>…</a:t>
            </a:r>
            <a:endParaRPr lang="en-US" dirty="0"/>
          </a:p>
          <a:p>
            <a:r>
              <a:rPr lang="is-IS" dirty="0"/>
              <a:t>… </a:t>
            </a:r>
            <a:r>
              <a:rPr lang="en-US" dirty="0"/>
              <a:t>but notation is restricted to simplify verification.</a:t>
            </a:r>
          </a:p>
          <a:p>
            <a:r>
              <a:rPr lang="en-US" dirty="0"/>
              <a:t>Engineers are used to a richer notation..</a:t>
            </a:r>
          </a:p>
          <a:p>
            <a:r>
              <a:rPr lang="en-US" dirty="0"/>
              <a:t>.. they may find the restrictions difficult to accept. </a:t>
            </a:r>
          </a:p>
          <a:p>
            <a:r>
              <a:rPr lang="en-US" dirty="0" err="1" smtClean="0"/>
              <a:t>iUML</a:t>
            </a:r>
            <a:r>
              <a:rPr lang="en-US" dirty="0" smtClean="0"/>
              <a:t>-B </a:t>
            </a:r>
            <a:r>
              <a:rPr lang="en-US" dirty="0"/>
              <a:t>State-machines help but still close to Event-B.</a:t>
            </a:r>
          </a:p>
          <a:p>
            <a:r>
              <a:rPr lang="en-US" dirty="0"/>
              <a:t>Can </a:t>
            </a:r>
            <a:r>
              <a:rPr lang="en-US" dirty="0" err="1"/>
              <a:t>Harel</a:t>
            </a:r>
            <a:r>
              <a:rPr lang="en-US" dirty="0"/>
              <a:t> style state-chart semantics be reconciled with </a:t>
            </a:r>
            <a:r>
              <a:rPr lang="en-US" dirty="0" err="1"/>
              <a:t>iUML</a:t>
            </a:r>
            <a:r>
              <a:rPr lang="en-US" dirty="0"/>
              <a:t>-B?</a:t>
            </a:r>
          </a:p>
          <a:p>
            <a:r>
              <a:rPr lang="en-US" dirty="0" smtClean="0"/>
              <a:t>We </a:t>
            </a:r>
            <a:r>
              <a:rPr lang="en-US" dirty="0"/>
              <a:t>investigate a translation from SCXML state-charts to </a:t>
            </a:r>
            <a:r>
              <a:rPr lang="en-US" dirty="0" err="1"/>
              <a:t>iUML</a:t>
            </a:r>
            <a:r>
              <a:rPr lang="en-US" dirty="0"/>
              <a:t>-B state-machines (and hence to Event-B).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94200" y="6464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286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Enhance iUML-B to support triggers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649288"/>
            <a:ext cx="8496300" cy="4850968"/>
          </a:xfrm>
        </p:spPr>
        <p:txBody>
          <a:bodyPr>
            <a:noAutofit/>
          </a:bodyPr>
          <a:lstStyle/>
          <a:p>
            <a:pPr lvl="0"/>
            <a:r>
              <a:rPr lang="en-GB" sz="2000" dirty="0" err="1"/>
              <a:t>iUML</a:t>
            </a:r>
            <a:r>
              <a:rPr lang="en-GB" sz="2000" dirty="0"/>
              <a:t>-B </a:t>
            </a:r>
            <a:r>
              <a:rPr lang="en-GB" sz="2000" dirty="0" err="1"/>
              <a:t>Statemachines</a:t>
            </a:r>
            <a:r>
              <a:rPr lang="en-GB" sz="2000" dirty="0"/>
              <a:t> will own a collection of triggers.  </a:t>
            </a:r>
          </a:p>
          <a:p>
            <a:pPr lvl="1"/>
            <a:r>
              <a:rPr lang="en-GB" sz="1800" dirty="0"/>
              <a:t>Each trigger will generate an Event-B BOOL variable.</a:t>
            </a:r>
          </a:p>
          <a:p>
            <a:pPr lvl="2"/>
            <a:r>
              <a:rPr lang="en-GB" sz="1600" dirty="0"/>
              <a:t> (Note simplification of SCXML, which permits several triggers of a kind to be queued). </a:t>
            </a:r>
          </a:p>
          <a:p>
            <a:pPr lvl="1"/>
            <a:r>
              <a:rPr lang="en-GB" sz="1800" dirty="0"/>
              <a:t>Transitions may reference a trigger. </a:t>
            </a:r>
          </a:p>
          <a:p>
            <a:pPr lvl="2"/>
            <a:r>
              <a:rPr lang="en-GB" sz="1600" dirty="0"/>
              <a:t>The reference will generate a guard, </a:t>
            </a:r>
            <a:r>
              <a:rPr lang="en-GB" sz="1600" i="1" dirty="0"/>
              <a:t>&lt;trigger variable&gt; = TRUE</a:t>
            </a:r>
            <a:r>
              <a:rPr lang="en-GB" sz="1600" dirty="0"/>
              <a:t> </a:t>
            </a:r>
          </a:p>
          <a:p>
            <a:pPr lvl="2"/>
            <a:r>
              <a:rPr lang="en-GB" sz="1600" dirty="0"/>
              <a:t>And an action </a:t>
            </a:r>
            <a:r>
              <a:rPr lang="en-GB" sz="1600" i="1" dirty="0"/>
              <a:t>&lt;trigger variable&gt; :=  FALSE</a:t>
            </a:r>
            <a:r>
              <a:rPr lang="en-GB" sz="1600" dirty="0"/>
              <a:t>. </a:t>
            </a:r>
          </a:p>
          <a:p>
            <a:pPr lvl="1"/>
            <a:r>
              <a:rPr lang="en-GB" sz="1800" dirty="0"/>
              <a:t>Transitions may own a collection of ‘Raise’ actions that reference an internal trigger. </a:t>
            </a:r>
          </a:p>
          <a:p>
            <a:pPr lvl="2"/>
            <a:r>
              <a:rPr lang="en-GB" sz="1600" dirty="0"/>
              <a:t>This will generate an action </a:t>
            </a:r>
            <a:r>
              <a:rPr lang="en-GB" sz="1600" i="1" dirty="0"/>
              <a:t>&lt;trigger variable&gt; :=  TRUE.</a:t>
            </a:r>
            <a:r>
              <a:rPr lang="en-GB" sz="1600" dirty="0"/>
              <a:t> </a:t>
            </a:r>
          </a:p>
          <a:p>
            <a:pPr lvl="1"/>
            <a:r>
              <a:rPr lang="en-GB" sz="1800" dirty="0" smtClean="0"/>
              <a:t>Trigger </a:t>
            </a:r>
            <a:r>
              <a:rPr lang="en-GB" sz="1800" dirty="0"/>
              <a:t>may be designated as </a:t>
            </a:r>
            <a:r>
              <a:rPr lang="en-GB" sz="1800" dirty="0" smtClean="0"/>
              <a:t>external event. </a:t>
            </a:r>
            <a:endParaRPr lang="en-GB" sz="1800" dirty="0"/>
          </a:p>
          <a:p>
            <a:pPr lvl="2"/>
            <a:r>
              <a:rPr lang="en-GB" sz="1600" dirty="0"/>
              <a:t>An </a:t>
            </a:r>
            <a:r>
              <a:rPr lang="en-GB" sz="1600" dirty="0" smtClean="0"/>
              <a:t>trigger event </a:t>
            </a:r>
            <a:r>
              <a:rPr lang="en-GB" sz="1600" dirty="0"/>
              <a:t>will be generated to create a new trigger </a:t>
            </a:r>
            <a:r>
              <a:rPr lang="en-GB" sz="1600" i="1" dirty="0"/>
              <a:t>( &lt;trigger variable&gt; :=  TRUE )</a:t>
            </a:r>
          </a:p>
          <a:p>
            <a:pPr lvl="2"/>
            <a:r>
              <a:rPr lang="en-GB" sz="1600" dirty="0"/>
              <a:t>when it has been consumed </a:t>
            </a:r>
            <a:r>
              <a:rPr lang="en-GB" sz="1600" i="1" dirty="0"/>
              <a:t>( &lt;trigger variable&gt; = FALSE ) and </a:t>
            </a:r>
          </a:p>
          <a:p>
            <a:pPr lvl="2"/>
            <a:r>
              <a:rPr lang="en-GB" sz="1600" i="1" dirty="0"/>
              <a:t>n</a:t>
            </a:r>
            <a:r>
              <a:rPr lang="en-GB" sz="1600" i="1" dirty="0" smtClean="0"/>
              <a:t>o </a:t>
            </a:r>
            <a:r>
              <a:rPr lang="en-GB" sz="1600" i="1" dirty="0"/>
              <a:t>transitions are enabled</a:t>
            </a:r>
            <a:r>
              <a:rPr lang="en-GB" sz="1600" dirty="0"/>
              <a:t>. </a:t>
            </a:r>
            <a:r>
              <a:rPr lang="en-GB" sz="1600" i="1" dirty="0"/>
              <a:t>(run to completion</a:t>
            </a:r>
            <a:r>
              <a:rPr lang="en-GB" sz="1600" i="1" dirty="0" smtClean="0"/>
              <a:t>)</a:t>
            </a:r>
            <a:endParaRPr lang="en-GB" sz="1600" i="1" dirty="0"/>
          </a:p>
          <a:p>
            <a:pPr lvl="0"/>
            <a:r>
              <a:rPr lang="en-GB" sz="2000" dirty="0"/>
              <a:t>A partial ‘run-to-completion’ semantics will be introduced by disabling all </a:t>
            </a:r>
            <a:r>
              <a:rPr lang="en-GB" sz="2000" dirty="0" smtClean="0"/>
              <a:t>trigger </a:t>
            </a:r>
            <a:r>
              <a:rPr lang="en-GB" sz="2000" dirty="0"/>
              <a:t>events while any external or internal transition is enabled.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4476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435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503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/>
          <a:lstStyle/>
          <a:p>
            <a:r>
              <a:rPr lang="en-US" sz="3200" dirty="0" smtClean="0"/>
              <a:t>SCXML: State Chart </a:t>
            </a:r>
            <a:r>
              <a:rPr lang="en-US" sz="3200" dirty="0" err="1" smtClean="0"/>
              <a:t>eXtensible</a:t>
            </a:r>
            <a:r>
              <a:rPr lang="en-US" sz="3200" dirty="0" smtClean="0"/>
              <a:t> Markup Language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Chart XML : </a:t>
            </a:r>
          </a:p>
          <a:p>
            <a:pPr lvl="1"/>
            <a:r>
              <a:rPr lang="en-US" dirty="0"/>
              <a:t>State Machine Notation for Control Abstraction</a:t>
            </a:r>
          </a:p>
          <a:p>
            <a:r>
              <a:rPr lang="en-US" dirty="0"/>
              <a:t>XML notation</a:t>
            </a:r>
          </a:p>
          <a:p>
            <a:r>
              <a:rPr lang="en-US" dirty="0" err="1"/>
              <a:t>Harel</a:t>
            </a:r>
            <a:r>
              <a:rPr lang="en-US" dirty="0"/>
              <a:t> </a:t>
            </a:r>
            <a:r>
              <a:rPr lang="en-US" dirty="0" err="1"/>
              <a:t>Statecharts</a:t>
            </a:r>
            <a:endParaRPr lang="en-US" dirty="0"/>
          </a:p>
          <a:p>
            <a:r>
              <a:rPr lang="en-US" dirty="0"/>
              <a:t>Related to CCXML Call Control XML, event-based telephony</a:t>
            </a:r>
          </a:p>
          <a:p>
            <a:r>
              <a:rPr lang="en-US" dirty="0" smtClean="0"/>
              <a:t>Executable </a:t>
            </a:r>
            <a:r>
              <a:rPr lang="en-US" dirty="0"/>
              <a:t>(via simulator tools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118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410" y="2621889"/>
            <a:ext cx="401980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&lt;?xml version="1.0"?&gt;</a:t>
            </a:r>
          </a:p>
          <a:p>
            <a:r>
              <a:rPr lang="en-US" sz="1400" dirty="0"/>
              <a:t>&lt;</a:t>
            </a:r>
            <a:r>
              <a:rPr lang="en-US" sz="1400" dirty="0" err="1" smtClean="0"/>
              <a:t>scxml</a:t>
            </a:r>
            <a:r>
              <a:rPr lang="en-US" sz="1400" dirty="0"/>
              <a:t> </a:t>
            </a:r>
            <a:r>
              <a:rPr lang="en-US" sz="1400" dirty="0" smtClean="0"/>
              <a:t>   </a:t>
            </a:r>
            <a:r>
              <a:rPr lang="en-US" sz="1400" dirty="0" err="1" smtClean="0"/>
              <a:t>xmlns</a:t>
            </a:r>
            <a:r>
              <a:rPr lang="en-US" sz="1400" dirty="0"/>
              <a:t>="http://www.w3.org/2005/07/</a:t>
            </a:r>
            <a:r>
              <a:rPr lang="en-US" sz="1400" dirty="0" err="1"/>
              <a:t>scxml</a:t>
            </a:r>
            <a:r>
              <a:rPr lang="en-US" sz="1400" dirty="0"/>
              <a:t>"</a:t>
            </a:r>
          </a:p>
          <a:p>
            <a:r>
              <a:rPr lang="en-US" sz="1400" dirty="0"/>
              <a:t>     </a:t>
            </a:r>
            <a:r>
              <a:rPr lang="en-US" sz="1400" dirty="0" smtClean="0"/>
              <a:t> </a:t>
            </a:r>
            <a:r>
              <a:rPr lang="en-US" sz="1400" dirty="0"/>
              <a:t>version="1.0"</a:t>
            </a:r>
          </a:p>
          <a:p>
            <a:r>
              <a:rPr lang="en-US" sz="1400" dirty="0"/>
              <a:t>       </a:t>
            </a:r>
            <a:r>
              <a:rPr lang="en-US" sz="1400" dirty="0" err="1"/>
              <a:t>datamodel</a:t>
            </a:r>
            <a:r>
              <a:rPr lang="en-US" sz="1400" dirty="0"/>
              <a:t>="</a:t>
            </a:r>
            <a:r>
              <a:rPr lang="en-US" sz="1400" dirty="0" err="1"/>
              <a:t>ecmascript</a:t>
            </a:r>
            <a:r>
              <a:rPr lang="en-US" sz="1400" dirty="0"/>
              <a:t>"</a:t>
            </a:r>
          </a:p>
          <a:p>
            <a:r>
              <a:rPr lang="en-US" sz="1400" dirty="0"/>
              <a:t>       initial="off"&gt;</a:t>
            </a:r>
          </a:p>
          <a:p>
            <a:endParaRPr lang="en-US" sz="1400" dirty="0"/>
          </a:p>
          <a:p>
            <a:r>
              <a:rPr lang="en-US" sz="1400" dirty="0" smtClean="0"/>
              <a:t>&lt;!--trivial </a:t>
            </a:r>
            <a:r>
              <a:rPr lang="en-US" sz="1400" dirty="0"/>
              <a:t>5 second microwave oven example </a:t>
            </a:r>
            <a:r>
              <a:rPr lang="en-US" sz="1400" dirty="0" smtClean="0"/>
              <a:t>--&gt;</a:t>
            </a:r>
            <a:endParaRPr lang="en-US" sz="1400" dirty="0"/>
          </a:p>
          <a:p>
            <a:r>
              <a:rPr lang="en-US" sz="1400" dirty="0"/>
              <a:t>  &lt;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cook_time</a:t>
            </a:r>
            <a:r>
              <a:rPr lang="en-US" sz="1400" dirty="0"/>
              <a:t>" expr="5"/&gt;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&lt;data id="timer" expr="0"/&gt;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  &lt;state id="off"&gt;</a:t>
            </a:r>
          </a:p>
          <a:p>
            <a:r>
              <a:rPr lang="en-US" sz="1400" dirty="0"/>
              <a:t>    &lt;!-- off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turn.on</a:t>
            </a:r>
            <a:r>
              <a:rPr lang="en-US" sz="1400" dirty="0"/>
              <a:t>" target="on"/&gt;</a:t>
            </a:r>
          </a:p>
          <a:p>
            <a:r>
              <a:rPr lang="en-US" sz="1400" dirty="0"/>
              <a:t>  &lt;/state&gt;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4232213" y="649288"/>
            <a:ext cx="495945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/>
          </a:p>
          <a:p>
            <a:r>
              <a:rPr lang="en-US" sz="1400" dirty="0"/>
              <a:t>  &lt;state id="on"&gt;</a:t>
            </a:r>
          </a:p>
          <a:p>
            <a:r>
              <a:rPr lang="en-US" sz="1400" dirty="0"/>
              <a:t>    &lt;initial&gt;</a:t>
            </a:r>
          </a:p>
          <a:p>
            <a:r>
              <a:rPr lang="en-US" sz="1400" dirty="0"/>
              <a:t>        &lt;transition target="idle"/&gt;</a:t>
            </a:r>
          </a:p>
          <a:p>
            <a:r>
              <a:rPr lang="en-US" sz="1400" dirty="0"/>
              <a:t>    &lt;/initial&gt;</a:t>
            </a:r>
          </a:p>
          <a:p>
            <a:r>
              <a:rPr lang="en-US" sz="1400" dirty="0"/>
              <a:t>    &lt;!-- on/pause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turn.off</a:t>
            </a:r>
            <a:r>
              <a:rPr lang="en-US" sz="1400" dirty="0"/>
              <a:t>" target="off"/&gt;</a:t>
            </a:r>
          </a:p>
          <a:p>
            <a:r>
              <a:rPr lang="en-US" sz="1400" dirty="0"/>
              <a:t>    &lt;transition </a:t>
            </a:r>
            <a:r>
              <a:rPr lang="en-US" sz="1400" dirty="0" err="1"/>
              <a:t>cond</a:t>
            </a:r>
            <a:r>
              <a:rPr lang="en-US" sz="1400" dirty="0"/>
              <a:t>="timer </a:t>
            </a:r>
            <a:r>
              <a:rPr lang="en-US" sz="1400" dirty="0" smtClean="0"/>
              <a:t>= </a:t>
            </a:r>
            <a:r>
              <a:rPr lang="en-US" sz="1400" dirty="0" err="1" smtClean="0"/>
              <a:t>cook_time</a:t>
            </a:r>
            <a:r>
              <a:rPr lang="en-US" sz="1400" dirty="0"/>
              <a:t>"</a:t>
            </a:r>
            <a:r>
              <a:rPr lang="en-US" sz="1400" dirty="0" smtClean="0"/>
              <a:t> target</a:t>
            </a:r>
            <a:r>
              <a:rPr lang="en-US" sz="1400" dirty="0"/>
              <a:t>="off"/&gt;</a:t>
            </a:r>
          </a:p>
          <a:p>
            <a:r>
              <a:rPr lang="en-US" sz="1400" dirty="0"/>
              <a:t>    &lt;state id="idle"&gt;</a:t>
            </a:r>
          </a:p>
          <a:p>
            <a:r>
              <a:rPr lang="en-US" sz="1400" dirty="0"/>
              <a:t>      &lt;!-- default immediate transition if door is shut --&gt;</a:t>
            </a:r>
          </a:p>
          <a:p>
            <a:r>
              <a:rPr lang="en-US" sz="1400" dirty="0"/>
              <a:t>      &lt;transition </a:t>
            </a:r>
            <a:r>
              <a:rPr lang="en-US" sz="1400" dirty="0" err="1"/>
              <a:t>cond</a:t>
            </a:r>
            <a:r>
              <a:rPr lang="en-US" sz="1400" dirty="0"/>
              <a:t>="</a:t>
            </a:r>
            <a:r>
              <a:rPr lang="en-US" sz="1400" dirty="0" err="1"/>
              <a:t>door_closed</a:t>
            </a:r>
            <a:r>
              <a:rPr lang="en-US" sz="1400" dirty="0"/>
              <a:t>" target="cooking"/&gt;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door.close</a:t>
            </a:r>
            <a:r>
              <a:rPr lang="en-US" sz="1400" dirty="0"/>
              <a:t>" target="cooking"&gt;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    &lt;!-- start cooking --&gt;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  &lt;state id="cooking"&gt;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door.open</a:t>
            </a:r>
            <a:r>
              <a:rPr lang="en-US" sz="1400" dirty="0"/>
              <a:t>" target="idle"&gt;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expr="false"/&gt;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  &lt;!-- a 'time' event is seen once a second --&gt;</a:t>
            </a:r>
          </a:p>
          <a:p>
            <a:r>
              <a:rPr lang="en-US" sz="1400" dirty="0"/>
              <a:t>      &lt;transition event="time"&gt;</a:t>
            </a:r>
          </a:p>
          <a:p>
            <a:r>
              <a:rPr lang="en-US" sz="1400" dirty="0"/>
              <a:t>        &lt;assign location="timer" expr="timer + 1"/&gt;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&lt;/state&gt;</a:t>
            </a:r>
          </a:p>
          <a:p>
            <a:r>
              <a:rPr lang="en-US" sz="1400" dirty="0"/>
              <a:t>&lt;/</a:t>
            </a:r>
            <a:r>
              <a:rPr lang="en-US" sz="1400" dirty="0" err="1"/>
              <a:t>scxml</a:t>
            </a:r>
            <a:r>
              <a:rPr lang="en-US" sz="1400" dirty="0"/>
              <a:t>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6" y="538241"/>
            <a:ext cx="3179069" cy="210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15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22" y="1084882"/>
            <a:ext cx="9006278" cy="45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694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9" y="1069383"/>
            <a:ext cx="9005112" cy="503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86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Similarities between SCXML and </a:t>
            </a:r>
            <a:r>
              <a:rPr lang="en-US" dirty="0" err="1" smtClean="0"/>
              <a:t>iUML</a:t>
            </a:r>
            <a:r>
              <a:rPr lang="en-US" dirty="0" smtClean="0"/>
              <a:t>-B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nested state-charts</a:t>
            </a:r>
          </a:p>
          <a:p>
            <a:r>
              <a:rPr lang="en-US" dirty="0"/>
              <a:t>Transitions with </a:t>
            </a:r>
          </a:p>
          <a:p>
            <a:pPr lvl="1"/>
            <a:r>
              <a:rPr lang="en-US" dirty="0"/>
              <a:t>Conditions / Guards</a:t>
            </a:r>
          </a:p>
          <a:p>
            <a:pPr lvl="1"/>
            <a:r>
              <a:rPr lang="en-US" dirty="0"/>
              <a:t>Actions</a:t>
            </a:r>
          </a:p>
          <a:p>
            <a:r>
              <a:rPr lang="en-US" dirty="0"/>
              <a:t>States can have Entry and Exit Actions</a:t>
            </a:r>
          </a:p>
          <a:p>
            <a:pPr lvl="1"/>
            <a:r>
              <a:rPr lang="en-US" dirty="0"/>
              <a:t>(use with care in </a:t>
            </a:r>
            <a:r>
              <a:rPr lang="en-US" dirty="0" err="1"/>
              <a:t>iUML</a:t>
            </a:r>
            <a:r>
              <a:rPr lang="en-US" dirty="0"/>
              <a:t>-B)</a:t>
            </a:r>
          </a:p>
        </p:txBody>
      </p:sp>
    </p:spTree>
    <p:extLst>
      <p:ext uri="{BB962C8B-B14F-4D97-AF65-F5344CB8AC3E}">
        <p14:creationId xmlns:p14="http://schemas.microsoft.com/office/powerpoint/2010/main" val="1716355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</a:t>
            </a:r>
            <a:r>
              <a:rPr lang="en-US" dirty="0" smtClean="0"/>
              <a:t>between </a:t>
            </a:r>
            <a:r>
              <a:rPr lang="en-US" dirty="0"/>
              <a:t>SCXML and </a:t>
            </a:r>
            <a:r>
              <a:rPr lang="en-US" dirty="0" err="1"/>
              <a:t>iUML</a:t>
            </a:r>
            <a:r>
              <a:rPr lang="en-US" dirty="0"/>
              <a:t>-B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00708"/>
            <a:ext cx="8496300" cy="4842891"/>
          </a:xfrm>
        </p:spPr>
        <p:txBody>
          <a:bodyPr>
            <a:noAutofit/>
          </a:bodyPr>
          <a:lstStyle/>
          <a:p>
            <a:r>
              <a:rPr lang="en-US" sz="2800" dirty="0"/>
              <a:t>Event-B has..</a:t>
            </a:r>
          </a:p>
          <a:p>
            <a:pPr lvl="1"/>
            <a:r>
              <a:rPr lang="en-US" sz="2400" dirty="0"/>
              <a:t>Refinement </a:t>
            </a:r>
          </a:p>
          <a:p>
            <a:pPr lvl="1"/>
            <a:r>
              <a:rPr lang="en-US" sz="2400" dirty="0" smtClean="0"/>
              <a:t>Invariants</a:t>
            </a:r>
          </a:p>
          <a:p>
            <a:pPr lvl="1"/>
            <a:r>
              <a:rPr lang="en-US" sz="2400" dirty="0" smtClean="0"/>
              <a:t>Atomic Actions</a:t>
            </a:r>
            <a:endParaRPr lang="en-US" sz="2400" dirty="0"/>
          </a:p>
          <a:p>
            <a:r>
              <a:rPr lang="en-US" sz="2800" dirty="0"/>
              <a:t>SCXML has..</a:t>
            </a:r>
          </a:p>
          <a:p>
            <a:pPr lvl="1"/>
            <a:r>
              <a:rPr lang="en-US" sz="2400" dirty="0"/>
              <a:t>External Trigger events</a:t>
            </a:r>
          </a:p>
          <a:p>
            <a:pPr lvl="2"/>
            <a:r>
              <a:rPr lang="en-US" sz="2000" dirty="0"/>
              <a:t>Hence transitions do not have a name/label</a:t>
            </a:r>
          </a:p>
          <a:p>
            <a:pPr lvl="1"/>
            <a:r>
              <a:rPr lang="en-US" sz="2400" dirty="0"/>
              <a:t>Sequential actions</a:t>
            </a:r>
          </a:p>
          <a:p>
            <a:pPr lvl="1"/>
            <a:r>
              <a:rPr lang="en-US" sz="2400" dirty="0"/>
              <a:t>Run to Completion – Big step/little step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6087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otonUni">
  <a:themeElements>
    <a:clrScheme name="Custom 2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4F7E9E"/>
      </a:accent1>
      <a:accent2>
        <a:srgbClr val="D57F0E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13947</TotalTime>
  <Words>1777</Words>
  <Application>Microsoft Macintosh PowerPoint</Application>
  <PresentationFormat>On-screen Show (4:3)</PresentationFormat>
  <Paragraphs>273</Paragraphs>
  <Slides>32</Slides>
  <Notes>1</Notes>
  <HiddenSlides>5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SotonUni</vt:lpstr>
      <vt:lpstr>Reconciling SCXML Statechart Representations and Event-B  Lower Level Semantics  </vt:lpstr>
      <vt:lpstr>Outline</vt:lpstr>
      <vt:lpstr>Motivation</vt:lpstr>
      <vt:lpstr>SCXML: State Chart eXtensible Markup Language</vt:lpstr>
      <vt:lpstr>SCXML</vt:lpstr>
      <vt:lpstr>iUML-B Statemachines</vt:lpstr>
      <vt:lpstr>iUML-B Statemachines</vt:lpstr>
      <vt:lpstr>Similarities between SCXML and iUML-B </vt:lpstr>
      <vt:lpstr>Differences between SCXML and iUML-B </vt:lpstr>
      <vt:lpstr>SCXML Extensions</vt:lpstr>
      <vt:lpstr>SCXML Extension Attributes</vt:lpstr>
      <vt:lpstr>Example extended SCXML (extensions are captured in red)</vt:lpstr>
      <vt:lpstr>Initial translation supports..</vt:lpstr>
      <vt:lpstr>Diagram of SCXML</vt:lpstr>
      <vt:lpstr>Example – generated iUML-B</vt:lpstr>
      <vt:lpstr>Next steps</vt:lpstr>
      <vt:lpstr>First Strategy:</vt:lpstr>
      <vt:lpstr>First Strategy: External trigger event</vt:lpstr>
      <vt:lpstr>First Strategy: Triggered transition</vt:lpstr>
      <vt:lpstr>Second Strategy:</vt:lpstr>
      <vt:lpstr>Second Strategy: basis</vt:lpstr>
      <vt:lpstr>Second Strategy: basis</vt:lpstr>
      <vt:lpstr>Second Strategy: External trigger event</vt:lpstr>
      <vt:lpstr>Second Strategy: Triggered transition</vt:lpstr>
      <vt:lpstr>Second Strategy: Step Event</vt:lpstr>
      <vt:lpstr>Conclusions</vt:lpstr>
      <vt:lpstr>Thank you</vt:lpstr>
      <vt:lpstr>Second Strategy:</vt:lpstr>
      <vt:lpstr>Next steps</vt:lpstr>
      <vt:lpstr>Enhance iUML-B to support triggers </vt:lpstr>
      <vt:lpstr>External Trigger Event</vt:lpstr>
      <vt:lpstr>Triggered transition</vt:lpstr>
    </vt:vector>
  </TitlesOfParts>
  <Manager/>
  <Company>University of Southampton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Colin Snook</dc:creator>
  <cp:keywords/>
  <dc:description/>
  <cp:lastModifiedBy>Karla</cp:lastModifiedBy>
  <cp:revision>182</cp:revision>
  <dcterms:created xsi:type="dcterms:W3CDTF">2011-07-21T04:20:11Z</dcterms:created>
  <dcterms:modified xsi:type="dcterms:W3CDTF">2016-07-16T02:29:51Z</dcterms:modified>
  <cp:category/>
</cp:coreProperties>
</file>